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tags/tag6.xml" ContentType="application/vnd.openxmlformats-officedocument.presentationml.tags+xml"/>
  <Override PartName="/ppt/tags/tag8.xml" ContentType="application/vnd.openxmlformats-officedocument.presentationml.tags+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ags/tag4.xml" ContentType="application/vnd.openxmlformats-officedocument.presentationml.tags+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Override PartName="/ppt/tags/tag2.xml" ContentType="application/vnd.openxmlformats-officedocument.presentationml.tags+xml"/>
  <Override PartName="/ppt/tags/tag3.xml" ContentType="application/vnd.openxmlformats-officedocument.presentationml.tags+xml"/>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tags/tag1.xml" ContentType="application/vnd.openxmlformats-officedocument.presentationml.tags+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Default Extension="tiff" ContentType="image/tif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tags/tag7.xml" ContentType="application/vnd.openxmlformats-officedocument.presentationml.tags+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20"/>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Lst>
  <p:sldSz cx="12192000" cy="6858000"/>
  <p:notesSz cx="6858000" cy="9144000"/>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987" autoAdjust="0"/>
    <p:restoredTop sz="98934" autoAdjust="0"/>
  </p:normalViewPr>
  <p:slideViewPr>
    <p:cSldViewPr snapToGrid="0">
      <p:cViewPr>
        <p:scale>
          <a:sx n="50" d="100"/>
          <a:sy n="50" d="100"/>
        </p:scale>
        <p:origin x="-930" y="-588"/>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fontAlgn="auto">
              <a:spcBef>
                <a:spcPts val="0"/>
              </a:spcBef>
              <a:spcAft>
                <a:spcPts val="0"/>
              </a:spcAft>
              <a:defRPr sz="1200" smtClean="0">
                <a:latin typeface="+mn-lt"/>
                <a:ea typeface="+mn-ea"/>
              </a:defRPr>
            </a:lvl1pPr>
          </a:lstStyle>
          <a:p>
            <a:pPr>
              <a:defRPr/>
            </a:pPr>
            <a:fld id="{89A847B9-8E1B-4763-8F6B-C3CE51FA5FF0}" type="datetimeFigureOut">
              <a:rPr lang="zh-CN" altLang="en-US"/>
              <a:pPr>
                <a:defRPr/>
              </a:pPr>
              <a:t>2020/2/15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endParaRPr lang="zh-CN" altLang="en-US" noProof="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fontAlgn="auto">
              <a:spcBef>
                <a:spcPts val="0"/>
              </a:spcBef>
              <a:spcAft>
                <a:spcPts val="0"/>
              </a:spcAft>
              <a:defRPr sz="1200" smtClean="0">
                <a:latin typeface="+mn-lt"/>
                <a:ea typeface="+mn-ea"/>
              </a:defRPr>
            </a:lvl1pPr>
          </a:lstStyle>
          <a:p>
            <a:pPr>
              <a:defRPr/>
            </a:pPr>
            <a:fld id="{66651117-3AFD-4C57-ADB4-8D1E1F459C90}"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幻灯片图像占位符 1"/>
          <p:cNvSpPr>
            <a:spLocks noGrp="1" noRot="1"/>
          </p:cNvSpPr>
          <p:nvPr>
            <p:ph type="sldImg"/>
          </p:nvPr>
        </p:nvSpPr>
        <p:spPr bwMode="auto">
          <a:noFill/>
          <a:ln>
            <a:solidFill>
              <a:srgbClr val="000000"/>
            </a:solidFill>
            <a:miter lim="800000"/>
            <a:headEnd/>
            <a:tailEnd/>
          </a:ln>
        </p:spPr>
      </p:sp>
      <p:sp>
        <p:nvSpPr>
          <p:cNvPr id="17410" name="文本占位符 2"/>
          <p:cNvSpPr>
            <a:spLocks noGrp="1"/>
          </p:cNvSpPr>
          <p:nvPr>
            <p:ph type="body"/>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幻灯片图像占位符 1"/>
          <p:cNvSpPr>
            <a:spLocks noGrp="1" noRot="1"/>
          </p:cNvSpPr>
          <p:nvPr>
            <p:ph type="sldImg"/>
          </p:nvPr>
        </p:nvSpPr>
        <p:spPr bwMode="auto">
          <a:noFill/>
          <a:ln>
            <a:solidFill>
              <a:srgbClr val="000000"/>
            </a:solidFill>
            <a:miter lim="800000"/>
            <a:headEnd/>
            <a:tailEnd/>
          </a:ln>
        </p:spPr>
      </p:sp>
      <p:sp>
        <p:nvSpPr>
          <p:cNvPr id="24578" name="文本占位符 2"/>
          <p:cNvSpPr>
            <a:spLocks noGrp="1"/>
          </p:cNvSpPr>
          <p:nvPr>
            <p:ph type="body"/>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a:t>单击此处编辑母版标题样式</a:t>
            </a:r>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a:t>单击此处编辑母版副标题样式</a:t>
            </a:r>
          </a:p>
        </p:txBody>
      </p:sp>
      <p:sp>
        <p:nvSpPr>
          <p:cNvPr id="4" name="日期占位符 3"/>
          <p:cNvSpPr>
            <a:spLocks noGrp="1"/>
          </p:cNvSpPr>
          <p:nvPr>
            <p:ph type="dt" sz="half" idx="10"/>
          </p:nvPr>
        </p:nvSpPr>
        <p:spPr/>
        <p:txBody>
          <a:bodyPr/>
          <a:lstStyle>
            <a:lvl1pPr>
              <a:defRPr/>
            </a:lvl1pPr>
          </a:lstStyle>
          <a:p>
            <a:fld id="{B681F066-F5E6-4F47-9800-C4E9D732DE93}" type="datetimeFigureOut">
              <a:rPr lang="zh-CN" altLang="en-US"/>
              <a:pPr/>
              <a:t>2020/2/15</a:t>
            </a:fld>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9117A6B7-D9D6-4F27-957E-611C96C36677}" type="slidenum">
              <a:rPr lang="zh-CN" altLang="en-US"/>
              <a:pPr/>
              <a:t>‹#›</a:t>
            </a:fld>
            <a:endParaRPr lang="en-US" altLang="zh-C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fld id="{3F68983E-D6FC-4AC7-BB6E-1D6AB9366165}" type="datetimeFigureOut">
              <a:rPr lang="zh-CN" altLang="en-US"/>
              <a:pPr/>
              <a:t>2020/2/15</a:t>
            </a:fld>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E35A8F44-B1A1-4029-BCD0-7E879668BA6E}" type="slidenum">
              <a:rPr lang="zh-CN" altLang="en-US"/>
              <a:pPr/>
              <a:t>‹#›</a:t>
            </a:fld>
            <a:endParaRPr lang="en-US" altLang="zh-C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09600" y="274638"/>
            <a:ext cx="80772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fld id="{B45CEF0B-CCCF-4D69-A5BB-8FB2541D764C}" type="datetimeFigureOut">
              <a:rPr lang="zh-CN" altLang="en-US"/>
              <a:pPr/>
              <a:t>2020/2/15</a:t>
            </a:fld>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12BBF793-4D16-474C-A707-D830CF08A3D1}" type="slidenum">
              <a:rPr lang="zh-CN" altLang="en-US"/>
              <a:pPr/>
              <a:t>‹#›</a:t>
            </a:fld>
            <a:endParaRPr lang="en-US" altLang="zh-C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fld id="{3556A870-7B7A-4E37-B6A2-42DA43EB7908}" type="datetimeFigureOut">
              <a:rPr lang="zh-CN" altLang="en-US"/>
              <a:pPr/>
              <a:t>2020/2/15</a:t>
            </a:fld>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F3486AB2-C442-45F4-947B-785439281C87}" type="slidenum">
              <a:rPr lang="zh-CN" altLang="en-US"/>
              <a:pPr/>
              <a:t>‹#›</a:t>
            </a:fld>
            <a:endParaRPr lang="en-US" altLang="zh-C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4" name="日期占位符 3"/>
          <p:cNvSpPr>
            <a:spLocks noGrp="1"/>
          </p:cNvSpPr>
          <p:nvPr>
            <p:ph type="dt" sz="half" idx="10"/>
          </p:nvPr>
        </p:nvSpPr>
        <p:spPr/>
        <p:txBody>
          <a:bodyPr/>
          <a:lstStyle>
            <a:lvl1pPr>
              <a:defRPr/>
            </a:lvl1pPr>
          </a:lstStyle>
          <a:p>
            <a:fld id="{C4967D0B-19B8-4117-9BED-921F4A8DE54B}" type="datetimeFigureOut">
              <a:rPr lang="zh-CN" altLang="en-US"/>
              <a:pPr/>
              <a:t>2020/2/15</a:t>
            </a:fld>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1D6F7A54-A1FE-4A7D-8FDC-A157284F2E49}" type="slidenum">
              <a:rPr lang="zh-CN" altLang="en-US"/>
              <a:pPr/>
              <a:t>‹#›</a:t>
            </a:fld>
            <a:endParaRPr lang="en-US" altLang="zh-C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09600"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lvl1pPr>
              <a:defRPr/>
            </a:lvl1pPr>
          </a:lstStyle>
          <a:p>
            <a:fld id="{5F9BBEE1-2904-43E7-8EB3-23FF90BBCA19}" type="datetimeFigureOut">
              <a:rPr lang="zh-CN" altLang="en-US"/>
              <a:pPr/>
              <a:t>2020/2/15</a:t>
            </a:fld>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CF4750BC-3C7C-4558-841A-31E8DAD98F75}" type="slidenum">
              <a:rPr lang="zh-CN" altLang="en-US"/>
              <a:pPr/>
              <a:t>‹#›</a:t>
            </a:fld>
            <a:endParaRPr lang="en-US" alt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lvl1pPr>
              <a:defRPr/>
            </a:lvl1pPr>
          </a:lstStyle>
          <a:p>
            <a:fld id="{4FBDE045-8371-43E8-A238-4B42D3433393}" type="datetimeFigureOut">
              <a:rPr lang="zh-CN" altLang="en-US"/>
              <a:pPr/>
              <a:t>2020/2/15</a:t>
            </a:fld>
            <a:endParaRPr lang="en-US" altLang="zh-CN"/>
          </a:p>
        </p:txBody>
      </p:sp>
      <p:sp>
        <p:nvSpPr>
          <p:cNvPr id="8" name="页脚占位符 7"/>
          <p:cNvSpPr>
            <a:spLocks noGrp="1"/>
          </p:cNvSpPr>
          <p:nvPr>
            <p:ph type="ftr" sz="quarter" idx="11"/>
          </p:nvPr>
        </p:nvSpPr>
        <p:spPr/>
        <p:txBody>
          <a:bodyPr/>
          <a:lstStyle>
            <a:lvl1pPr>
              <a:defRPr/>
            </a:lvl1pPr>
          </a:lstStyle>
          <a:p>
            <a:endParaRPr lang="en-US" altLang="zh-CN"/>
          </a:p>
        </p:txBody>
      </p:sp>
      <p:sp>
        <p:nvSpPr>
          <p:cNvPr id="9" name="灯片编号占位符 8"/>
          <p:cNvSpPr>
            <a:spLocks noGrp="1"/>
          </p:cNvSpPr>
          <p:nvPr>
            <p:ph type="sldNum" sz="quarter" idx="12"/>
          </p:nvPr>
        </p:nvSpPr>
        <p:spPr/>
        <p:txBody>
          <a:bodyPr/>
          <a:lstStyle>
            <a:lvl1pPr>
              <a:defRPr/>
            </a:lvl1pPr>
          </a:lstStyle>
          <a:p>
            <a:fld id="{9DD54D6E-C5D8-40D9-843F-D068C3DF5A4F}" type="slidenum">
              <a:rPr lang="zh-CN" altLang="en-US"/>
              <a:pPr/>
              <a:t>‹#›</a:t>
            </a:fld>
            <a:endParaRPr lang="en-US" altLang="zh-C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lvl1pPr>
              <a:defRPr/>
            </a:lvl1pPr>
          </a:lstStyle>
          <a:p>
            <a:fld id="{F1FA379F-8F3F-4903-B9AE-77A52D57EA61}" type="datetimeFigureOut">
              <a:rPr lang="zh-CN" altLang="en-US"/>
              <a:pPr/>
              <a:t>2020/2/15</a:t>
            </a:fld>
            <a:endParaRPr lang="en-US" altLang="zh-CN"/>
          </a:p>
        </p:txBody>
      </p:sp>
      <p:sp>
        <p:nvSpPr>
          <p:cNvPr id="4" name="页脚占位符 3"/>
          <p:cNvSpPr>
            <a:spLocks noGrp="1"/>
          </p:cNvSpPr>
          <p:nvPr>
            <p:ph type="ftr" sz="quarter" idx="11"/>
          </p:nvPr>
        </p:nvSpPr>
        <p:spPr/>
        <p:txBody>
          <a:bodyPr/>
          <a:lstStyle>
            <a:lvl1pPr>
              <a:defRPr/>
            </a:lvl1pPr>
          </a:lstStyle>
          <a:p>
            <a:endParaRPr lang="en-US" altLang="zh-CN"/>
          </a:p>
        </p:txBody>
      </p:sp>
      <p:sp>
        <p:nvSpPr>
          <p:cNvPr id="5" name="灯片编号占位符 4"/>
          <p:cNvSpPr>
            <a:spLocks noGrp="1"/>
          </p:cNvSpPr>
          <p:nvPr>
            <p:ph type="sldNum" sz="quarter" idx="12"/>
          </p:nvPr>
        </p:nvSpPr>
        <p:spPr/>
        <p:txBody>
          <a:bodyPr/>
          <a:lstStyle>
            <a:lvl1pPr>
              <a:defRPr/>
            </a:lvl1pPr>
          </a:lstStyle>
          <a:p>
            <a:fld id="{1D4ADE07-F62A-4519-AE68-1F93CFD438CC}" type="slidenum">
              <a:rPr lang="zh-CN" altLang="en-US"/>
              <a:pPr/>
              <a:t>‹#›</a:t>
            </a:fld>
            <a:endParaRPr lang="en-US" alt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fld id="{7631669C-D740-45D4-A0A2-1249C1BB90D6}" type="datetimeFigureOut">
              <a:rPr lang="zh-CN" altLang="en-US"/>
              <a:pPr/>
              <a:t>2020/2/15</a:t>
            </a:fld>
            <a:endParaRPr lang="en-US" altLang="zh-CN"/>
          </a:p>
        </p:txBody>
      </p:sp>
      <p:sp>
        <p:nvSpPr>
          <p:cNvPr id="3" name="页脚占位符 2"/>
          <p:cNvSpPr>
            <a:spLocks noGrp="1"/>
          </p:cNvSpPr>
          <p:nvPr>
            <p:ph type="ftr" sz="quarter" idx="11"/>
          </p:nvPr>
        </p:nvSpPr>
        <p:spPr/>
        <p:txBody>
          <a:bodyPr/>
          <a:lstStyle>
            <a:lvl1pPr>
              <a:defRPr/>
            </a:lvl1pPr>
          </a:lstStyle>
          <a:p>
            <a:endParaRPr lang="en-US" altLang="zh-CN"/>
          </a:p>
        </p:txBody>
      </p:sp>
      <p:sp>
        <p:nvSpPr>
          <p:cNvPr id="4" name="灯片编号占位符 3"/>
          <p:cNvSpPr>
            <a:spLocks noGrp="1"/>
          </p:cNvSpPr>
          <p:nvPr>
            <p:ph type="sldNum" sz="quarter" idx="12"/>
          </p:nvPr>
        </p:nvSpPr>
        <p:spPr/>
        <p:txBody>
          <a:bodyPr/>
          <a:lstStyle>
            <a:lvl1pPr>
              <a:defRPr/>
            </a:lvl1pPr>
          </a:lstStyle>
          <a:p>
            <a:fld id="{9039AF87-20DA-4097-9D6E-7C894A9C71B0}" type="slidenum">
              <a:rPr lang="zh-CN" altLang="en-US"/>
              <a:pPr/>
              <a:t>‹#›</a:t>
            </a:fld>
            <a:endParaRPr lang="en-US" alt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lvl1pPr>
              <a:defRPr/>
            </a:lvl1pPr>
          </a:lstStyle>
          <a:p>
            <a:fld id="{B5AD0D41-056B-4D6D-9CCE-AC17228DEEB9}" type="datetimeFigureOut">
              <a:rPr lang="zh-CN" altLang="en-US"/>
              <a:pPr/>
              <a:t>2020/2/15</a:t>
            </a:fld>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2D77263C-CD7A-4C90-A9DC-8AE2D3C1824A}" type="slidenum">
              <a:rPr lang="zh-CN" altLang="en-US"/>
              <a:pPr/>
              <a:t>‹#›</a:t>
            </a:fld>
            <a:endParaRPr lang="en-US" altLang="zh-C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2389188"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lvl1pPr>
              <a:defRPr/>
            </a:lvl1pPr>
          </a:lstStyle>
          <a:p>
            <a:fld id="{DBEB6F9B-A0EF-4C9E-8EA9-1947FB18D624}" type="datetimeFigureOut">
              <a:rPr lang="zh-CN" altLang="en-US"/>
              <a:pPr/>
              <a:t>2020/2/15</a:t>
            </a:fld>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2B02A93E-D440-486B-BD57-42F4E174858E}" type="slidenum">
              <a:rPr lang="zh-CN" altLang="en-US"/>
              <a:pPr/>
              <a:t>‹#›</a:t>
            </a:fld>
            <a:endParaRPr lang="en-US" altLang="zh-CN"/>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bwMode="auto">
          <a:xfrm>
            <a:off x="609600" y="274638"/>
            <a:ext cx="109728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35843" name="Rectangle 3"/>
          <p:cNvSpPr>
            <a:spLocks noGrp="1" noChangeArrowheads="1"/>
          </p:cNvSpPr>
          <p:nvPr>
            <p:ph type="body" idx="1"/>
          </p:nvPr>
        </p:nvSpPr>
        <p:spPr bwMode="auto">
          <a:xfrm>
            <a:off x="609600" y="1600200"/>
            <a:ext cx="10972800" cy="4525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35844" name="Rectangle 4"/>
          <p:cNvSpPr>
            <a:spLocks noGrp="1" noChangeArrowheads="1"/>
          </p:cNvSpPr>
          <p:nvPr>
            <p:ph type="dt" sz="half" idx="2"/>
          </p:nvPr>
        </p:nvSpPr>
        <p:spPr bwMode="auto">
          <a:xfrm>
            <a:off x="609600" y="6245225"/>
            <a:ext cx="28448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fld id="{BCB45FE4-3457-4EE9-8089-82EA0A4AEC2E}" type="datetimeFigureOut">
              <a:rPr lang="zh-CN" altLang="en-US"/>
              <a:pPr/>
              <a:t>2020/2/15</a:t>
            </a:fld>
            <a:endParaRPr lang="en-US" altLang="zh-CN"/>
          </a:p>
        </p:txBody>
      </p:sp>
      <p:sp>
        <p:nvSpPr>
          <p:cNvPr id="35845" name="Rectangle 5"/>
          <p:cNvSpPr>
            <a:spLocks noGrp="1" noChangeArrowheads="1"/>
          </p:cNvSpPr>
          <p:nvPr>
            <p:ph type="ftr" sz="quarter" idx="3"/>
          </p:nvPr>
        </p:nvSpPr>
        <p:spPr bwMode="auto">
          <a:xfrm>
            <a:off x="4165600" y="6245225"/>
            <a:ext cx="38608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endParaRPr lang="en-US" altLang="zh-CN"/>
          </a:p>
        </p:txBody>
      </p:sp>
      <p:sp>
        <p:nvSpPr>
          <p:cNvPr id="35846" name="Rectangle 6"/>
          <p:cNvSpPr>
            <a:spLocks noGrp="1" noChangeArrowheads="1"/>
          </p:cNvSpPr>
          <p:nvPr>
            <p:ph type="sldNum" sz="quarter" idx="4"/>
          </p:nvPr>
        </p:nvSpPr>
        <p:spPr bwMode="auto">
          <a:xfrm>
            <a:off x="8737600" y="6245225"/>
            <a:ext cx="28448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fld id="{1124ED15-CCDA-410F-B00F-087A72C434F5}" type="slidenum">
              <a:rPr lang="zh-CN" altLang="en-US"/>
              <a:pPr/>
              <a:t>‹#›</a:t>
            </a:fld>
            <a:endParaRPr lang="en-US" altLang="zh-CN"/>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charset="0"/>
          <a:ea typeface="宋体" charset="-122"/>
        </a:defRPr>
      </a:lvl2pPr>
      <a:lvl3pPr algn="ctr" rtl="0" fontAlgn="base">
        <a:spcBef>
          <a:spcPct val="0"/>
        </a:spcBef>
        <a:spcAft>
          <a:spcPct val="0"/>
        </a:spcAft>
        <a:defRPr sz="4400">
          <a:solidFill>
            <a:schemeClr val="tx2"/>
          </a:solidFill>
          <a:latin typeface="Arial" charset="0"/>
          <a:ea typeface="宋体" charset="-122"/>
        </a:defRPr>
      </a:lvl3pPr>
      <a:lvl4pPr algn="ctr" rtl="0" fontAlgn="base">
        <a:spcBef>
          <a:spcPct val="0"/>
        </a:spcBef>
        <a:spcAft>
          <a:spcPct val="0"/>
        </a:spcAft>
        <a:defRPr sz="4400">
          <a:solidFill>
            <a:schemeClr val="tx2"/>
          </a:solidFill>
          <a:latin typeface="Arial" charset="0"/>
          <a:ea typeface="宋体" charset="-122"/>
        </a:defRPr>
      </a:lvl4pPr>
      <a:lvl5pPr algn="ctr" rtl="0" fontAlgn="base">
        <a:spcBef>
          <a:spcPct val="0"/>
        </a:spcBef>
        <a:spcAft>
          <a:spcPct val="0"/>
        </a:spcAft>
        <a:defRPr sz="4400">
          <a:solidFill>
            <a:schemeClr val="tx2"/>
          </a:solidFill>
          <a:latin typeface="Arial" charset="0"/>
          <a:ea typeface="宋体" charset="-122"/>
        </a:defRPr>
      </a:lvl5pPr>
      <a:lvl6pPr marL="457200" algn="ctr" rtl="0" fontAlgn="base">
        <a:spcBef>
          <a:spcPct val="0"/>
        </a:spcBef>
        <a:spcAft>
          <a:spcPct val="0"/>
        </a:spcAft>
        <a:defRPr sz="4400">
          <a:solidFill>
            <a:schemeClr val="tx2"/>
          </a:solidFill>
          <a:latin typeface="Arial" charset="0"/>
          <a:ea typeface="宋体" charset="-122"/>
        </a:defRPr>
      </a:lvl6pPr>
      <a:lvl7pPr marL="914400" algn="ctr" rtl="0" fontAlgn="base">
        <a:spcBef>
          <a:spcPct val="0"/>
        </a:spcBef>
        <a:spcAft>
          <a:spcPct val="0"/>
        </a:spcAft>
        <a:defRPr sz="4400">
          <a:solidFill>
            <a:schemeClr val="tx2"/>
          </a:solidFill>
          <a:latin typeface="Arial" charset="0"/>
          <a:ea typeface="宋体" charset="-122"/>
        </a:defRPr>
      </a:lvl7pPr>
      <a:lvl8pPr marL="1371600" algn="ctr" rtl="0" fontAlgn="base">
        <a:spcBef>
          <a:spcPct val="0"/>
        </a:spcBef>
        <a:spcAft>
          <a:spcPct val="0"/>
        </a:spcAft>
        <a:defRPr sz="4400">
          <a:solidFill>
            <a:schemeClr val="tx2"/>
          </a:solidFill>
          <a:latin typeface="Arial" charset="0"/>
          <a:ea typeface="宋体" charset="-122"/>
        </a:defRPr>
      </a:lvl8pPr>
      <a:lvl9pPr marL="1828800" algn="ctr" rtl="0" fontAlgn="base">
        <a:spcBef>
          <a:spcPct val="0"/>
        </a:spcBef>
        <a:spcAft>
          <a:spcPct val="0"/>
        </a:spcAft>
        <a:defRPr sz="4400">
          <a:solidFill>
            <a:schemeClr val="tx2"/>
          </a:solidFill>
          <a:latin typeface="Arial" charset="0"/>
          <a:ea typeface="宋体" charset="-122"/>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ea typeface="+mn-ea"/>
        </a:defRPr>
      </a:lvl2pPr>
      <a:lvl3pPr marL="1143000" indent="-228600" algn="l" rtl="0" fontAlgn="base">
        <a:spcBef>
          <a:spcPct val="20000"/>
        </a:spcBef>
        <a:spcAft>
          <a:spcPct val="0"/>
        </a:spcAft>
        <a:buChar char="•"/>
        <a:defRPr sz="2400">
          <a:solidFill>
            <a:schemeClr val="tx1"/>
          </a:solidFill>
          <a:latin typeface="+mn-lt"/>
          <a:ea typeface="+mn-ea"/>
        </a:defRPr>
      </a:lvl3pPr>
      <a:lvl4pPr marL="1600200" indent="-228600" algn="l" rtl="0" fontAlgn="base">
        <a:spcBef>
          <a:spcPct val="20000"/>
        </a:spcBef>
        <a:spcAft>
          <a:spcPct val="0"/>
        </a:spcAft>
        <a:buChar char="–"/>
        <a:defRPr sz="2000">
          <a:solidFill>
            <a:schemeClr val="tx1"/>
          </a:solidFill>
          <a:latin typeface="+mn-lt"/>
          <a:ea typeface="+mn-ea"/>
        </a:defRPr>
      </a:lvl4pPr>
      <a:lvl5pPr marL="2057400" indent="-228600" algn="l" rtl="0" fontAlgn="base">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2" Type="http://schemas.openxmlformats.org/officeDocument/2006/relationships/image" Target="../media/image6.tiff"/><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6.tiff"/><Relationship Id="rId2" Type="http://schemas.openxmlformats.org/officeDocument/2006/relationships/image" Target="../media/image5.tiff"/><Relationship Id="rId1" Type="http://schemas.openxmlformats.org/officeDocument/2006/relationships/slideLayout" Target="../slideLayouts/slideLayout7.xml"/><Relationship Id="rId4" Type="http://schemas.openxmlformats.org/officeDocument/2006/relationships/image" Target="../media/image7.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6.tiff"/><Relationship Id="rId2" Type="http://schemas.openxmlformats.org/officeDocument/2006/relationships/image" Target="../media/image5.tiff"/><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5.tiff"/><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6.tiff"/><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tags" Target="../tags/tag4.xml"/><Relationship Id="rId7" Type="http://schemas.openxmlformats.org/officeDocument/2006/relationships/slide" Target="slide9.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image" Target="../media/image2.png"/><Relationship Id="rId5" Type="http://schemas.openxmlformats.org/officeDocument/2006/relationships/slide" Target="slide3.xml"/><Relationship Id="rId4"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7.xml"/><Relationship Id="rId1" Type="http://schemas.openxmlformats.org/officeDocument/2006/relationships/tags" Target="../tags/tag5.xml"/><Relationship Id="rId6" Type="http://schemas.openxmlformats.org/officeDocument/2006/relationships/image" Target="../media/image5.tiff"/><Relationship Id="rId5" Type="http://schemas.openxmlformats.org/officeDocument/2006/relationships/image" Target="../media/image4.tiff"/><Relationship Id="rId4" Type="http://schemas.openxmlformats.org/officeDocument/2006/relationships/image" Target="../media/image3.tiff"/></Relationships>
</file>

<file path=ppt/slides/_rels/slide4.xml.rels><?xml version="1.0" encoding="UTF-8" standalone="yes"?>
<Relationships xmlns="http://schemas.openxmlformats.org/package/2006/relationships"><Relationship Id="rId2" Type="http://schemas.openxmlformats.org/officeDocument/2006/relationships/image" Target="../media/image5.tiff"/><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5.tiff"/><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6.xml"/></Relationships>
</file>

<file path=ppt/slides/_rels/slide8.xml.rels><?xml version="1.0" encoding="UTF-8" standalone="yes"?>
<Relationships xmlns="http://schemas.openxmlformats.org/package/2006/relationships"><Relationship Id="rId3" Type="http://schemas.openxmlformats.org/officeDocument/2006/relationships/image" Target="../media/image5.tiff"/><Relationship Id="rId2" Type="http://schemas.openxmlformats.org/officeDocument/2006/relationships/slideLayout" Target="../slideLayouts/slideLayout7.xml"/><Relationship Id="rId1" Type="http://schemas.openxmlformats.org/officeDocument/2006/relationships/tags" Target="../tags/tag7.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7.xml"/><Relationship Id="rId1" Type="http://schemas.openxmlformats.org/officeDocument/2006/relationships/tags" Target="../tags/tag8.xml"/><Relationship Id="rId5" Type="http://schemas.openxmlformats.org/officeDocument/2006/relationships/image" Target="../media/image5.tiff"/><Relationship Id="rId4" Type="http://schemas.openxmlformats.org/officeDocument/2006/relationships/image" Target="../media/image3.tiff"/></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p:cNvSpPr/>
          <p:nvPr/>
        </p:nvSpPr>
        <p:spPr>
          <a:xfrm>
            <a:off x="1152525" y="2125980"/>
            <a:ext cx="10382885" cy="26054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lnSpc>
                <a:spcPct val="150000"/>
              </a:lnSpc>
              <a:defRPr/>
            </a:pPr>
            <a:r>
              <a:rPr lang="zh-CN" altLang="en-US" sz="6000" b="1" noProof="1">
                <a:ln w="9525">
                  <a:solidFill>
                    <a:schemeClr val="bg1"/>
                  </a:solidFill>
                  <a:prstDash val="solid"/>
                </a:ln>
                <a:solidFill>
                  <a:schemeClr val="tx1"/>
                </a:solidFill>
                <a:effectLst>
                  <a:outerShdw blurRad="12700" dist="38100" dir="2700000" algn="tl" rotWithShape="0">
                    <a:schemeClr val="bg1">
                      <a:lumMod val="50000"/>
                    </a:schemeClr>
                  </a:outerShdw>
                </a:effectLst>
                <a:latin typeface="Times New Roman" panose="02020603050405020304" pitchFamily="18" charset="0"/>
                <a:ea typeface="黑体" panose="02010609060101010101" pitchFamily="49" charset="-122"/>
                <a:cs typeface="Times New Roman" panose="02020603050405020304" pitchFamily="18" charset="0"/>
                <a:sym typeface="+mn-ea"/>
              </a:rPr>
              <a:t>第18讲　走进信息时代　</a:t>
            </a:r>
          </a:p>
          <a:p>
            <a:pPr algn="ctr" fontAlgn="auto">
              <a:lnSpc>
                <a:spcPct val="150000"/>
              </a:lnSpc>
              <a:defRPr/>
            </a:pPr>
            <a:r>
              <a:rPr lang="zh-CN" altLang="en-US" sz="6000" b="1" noProof="1">
                <a:ln w="9525">
                  <a:solidFill>
                    <a:schemeClr val="bg1"/>
                  </a:solidFill>
                  <a:prstDash val="solid"/>
                </a:ln>
                <a:solidFill>
                  <a:schemeClr val="tx1"/>
                </a:solidFill>
                <a:effectLst>
                  <a:outerShdw blurRad="12700" dist="38100" dir="2700000" algn="tl" rotWithShape="0">
                    <a:schemeClr val="bg1">
                      <a:lumMod val="50000"/>
                    </a:schemeClr>
                  </a:outerShdw>
                </a:effectLst>
                <a:latin typeface="Times New Roman" panose="02020603050405020304" pitchFamily="18" charset="0"/>
                <a:ea typeface="黑体" panose="02010609060101010101" pitchFamily="49" charset="-122"/>
                <a:cs typeface="Times New Roman" panose="02020603050405020304" pitchFamily="18" charset="0"/>
                <a:sym typeface="+mn-ea"/>
              </a:rPr>
              <a:t>能源、材料与社会</a:t>
            </a:r>
          </a:p>
        </p:txBody>
      </p:sp>
    </p:spTree>
    <p:custDataLst>
      <p:tags r:id="rId1"/>
    </p:custDataLst>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5601" name="组合 11"/>
          <p:cNvGrpSpPr>
            <a:grpSpLocks/>
          </p:cNvGrpSpPr>
          <p:nvPr/>
        </p:nvGrpSpPr>
        <p:grpSpPr bwMode="auto">
          <a:xfrm>
            <a:off x="1138238" y="1776413"/>
            <a:ext cx="1838325" cy="474662"/>
            <a:chOff x="1318" y="2359"/>
            <a:chExt cx="2896" cy="747"/>
          </a:xfrm>
        </p:grpSpPr>
        <p:pic>
          <p:nvPicPr>
            <p:cNvPr id="25604" name="图片 12" descr="三级标"/>
            <p:cNvPicPr>
              <a:picLocks noChangeAspect="1"/>
            </p:cNvPicPr>
            <p:nvPr/>
          </p:nvPicPr>
          <p:blipFill>
            <a:blip r:embed="rId2"/>
            <a:srcRect/>
            <a:stretch>
              <a:fillRect/>
            </a:stretch>
          </p:blipFill>
          <p:spPr bwMode="auto">
            <a:xfrm>
              <a:off x="1318" y="2359"/>
              <a:ext cx="2896" cy="714"/>
            </a:xfrm>
            <a:prstGeom prst="rect">
              <a:avLst/>
            </a:prstGeom>
            <a:noFill/>
            <a:ln w="9525">
              <a:noFill/>
              <a:miter lim="800000"/>
              <a:headEnd/>
              <a:tailEnd/>
            </a:ln>
          </p:spPr>
        </p:pic>
        <p:sp>
          <p:nvSpPr>
            <p:cNvPr id="25605" name="文本框 16"/>
            <p:cNvSpPr txBox="1">
              <a:spLocks noChangeArrowheads="1"/>
            </p:cNvSpPr>
            <p:nvPr/>
          </p:nvSpPr>
          <p:spPr bwMode="auto">
            <a:xfrm>
              <a:off x="1517" y="2381"/>
              <a:ext cx="2281" cy="725"/>
            </a:xfrm>
            <a:prstGeom prst="rect">
              <a:avLst/>
            </a:prstGeom>
            <a:noFill/>
            <a:ln w="9525">
              <a:noFill/>
              <a:miter lim="800000"/>
              <a:headEnd/>
              <a:tailEnd/>
            </a:ln>
          </p:spPr>
          <p:txBody>
            <a:bodyPr>
              <a:spAutoFit/>
            </a:bodyPr>
            <a:lstStyle/>
            <a:p>
              <a:r>
                <a:rPr lang="zh-CN" altLang="en-US" sz="2400" b="1">
                  <a:latin typeface="黑体" pitchFamily="49" charset="-122"/>
                  <a:ea typeface="黑体" pitchFamily="49" charset="-122"/>
                </a:rPr>
                <a:t>拓展训练</a:t>
              </a:r>
            </a:p>
          </p:txBody>
        </p:sp>
      </p:grpSp>
      <p:sp>
        <p:nvSpPr>
          <p:cNvPr id="25602" name="文本框 101"/>
          <p:cNvSpPr txBox="1">
            <a:spLocks noChangeArrowheads="1"/>
          </p:cNvSpPr>
          <p:nvPr/>
        </p:nvSpPr>
        <p:spPr bwMode="auto">
          <a:xfrm>
            <a:off x="993775" y="2308225"/>
            <a:ext cx="10471150" cy="3414713"/>
          </a:xfrm>
          <a:prstGeom prst="rect">
            <a:avLst/>
          </a:prstGeom>
          <a:noFill/>
          <a:ln w="9525">
            <a:noFill/>
            <a:miter lim="800000"/>
            <a:headEnd/>
            <a:tailEnd/>
          </a:ln>
        </p:spPr>
        <p:txBody>
          <a:bodyPr>
            <a:spAutoFit/>
          </a:bodyPr>
          <a:lstStyle/>
          <a:p>
            <a:pPr>
              <a:lnSpc>
                <a:spcPct val="150000"/>
              </a:lnSpc>
            </a:pPr>
            <a:r>
              <a:rPr lang="en-US" altLang="zh-CN" sz="2400">
                <a:latin typeface="Times New Roman" pitchFamily="18" charset="0"/>
              </a:rPr>
              <a:t>3. </a:t>
            </a:r>
            <a:r>
              <a:rPr lang="en-US" altLang="zh-CN" sz="2400">
                <a:latin typeface="Times New Roman" pitchFamily="18" charset="0"/>
                <a:ea typeface="楷体_GB2312"/>
                <a:cs typeface="楷体_GB2312"/>
              </a:rPr>
              <a:t>(2019</a:t>
            </a:r>
            <a:r>
              <a:rPr lang="zh-CN" altLang="en-US" sz="2400">
                <a:latin typeface="Calibri" pitchFamily="34" charset="0"/>
                <a:ea typeface="楷体_GB2312"/>
                <a:cs typeface="楷体_GB2312"/>
              </a:rPr>
              <a:t>郴州</a:t>
            </a:r>
            <a:r>
              <a:rPr lang="en-US" altLang="zh-CN" sz="2400">
                <a:latin typeface="Times New Roman" pitchFamily="18" charset="0"/>
                <a:ea typeface="楷体_GB2312"/>
                <a:cs typeface="楷体_GB2312"/>
              </a:rPr>
              <a:t>)</a:t>
            </a:r>
            <a:r>
              <a:rPr lang="en-US" altLang="zh-CN" sz="2400">
                <a:latin typeface="Times New Roman" pitchFamily="18" charset="0"/>
              </a:rPr>
              <a:t>2019</a:t>
            </a:r>
            <a:r>
              <a:rPr lang="zh-CN" altLang="en-US" sz="2400">
                <a:latin typeface="Calibri" pitchFamily="34" charset="0"/>
              </a:rPr>
              <a:t>年被称为</a:t>
            </a:r>
            <a:r>
              <a:rPr lang="en-US" altLang="zh-CN" sz="2400">
                <a:latin typeface="Times New Roman" pitchFamily="18" charset="0"/>
              </a:rPr>
              <a:t>5G</a:t>
            </a:r>
            <a:r>
              <a:rPr lang="zh-CN" altLang="en-US" sz="2400">
                <a:latin typeface="Calibri" pitchFamily="34" charset="0"/>
              </a:rPr>
              <a:t>元年，</a:t>
            </a:r>
            <a:r>
              <a:rPr lang="en-US" altLang="zh-CN" sz="2400">
                <a:latin typeface="Times New Roman" pitchFamily="18" charset="0"/>
              </a:rPr>
              <a:t>6</a:t>
            </a:r>
            <a:r>
              <a:rPr lang="zh-CN" altLang="en-US" sz="2400">
                <a:latin typeface="Calibri" pitchFamily="34" charset="0"/>
              </a:rPr>
              <a:t>月</a:t>
            </a:r>
            <a:r>
              <a:rPr lang="en-US" altLang="zh-CN" sz="2400">
                <a:latin typeface="Times New Roman" pitchFamily="18" charset="0"/>
              </a:rPr>
              <a:t>6</a:t>
            </a:r>
            <a:r>
              <a:rPr lang="zh-CN" altLang="en-US" sz="2400">
                <a:latin typeface="Calibri" pitchFamily="34" charset="0"/>
              </a:rPr>
              <a:t>日我国开始发放</a:t>
            </a:r>
            <a:r>
              <a:rPr lang="en-US" altLang="zh-CN" sz="2400">
                <a:latin typeface="Times New Roman" pitchFamily="18" charset="0"/>
              </a:rPr>
              <a:t>5G</a:t>
            </a:r>
            <a:r>
              <a:rPr lang="zh-CN" altLang="en-US" sz="2400">
                <a:latin typeface="Calibri" pitchFamily="34" charset="0"/>
              </a:rPr>
              <a:t>商用牌照，</a:t>
            </a:r>
            <a:r>
              <a:rPr lang="en-US" altLang="zh-CN" sz="2400">
                <a:latin typeface="Times New Roman" pitchFamily="18" charset="0"/>
              </a:rPr>
              <a:t>5G</a:t>
            </a:r>
            <a:r>
              <a:rPr lang="zh-CN" altLang="en-US" sz="2400">
                <a:latin typeface="Calibri" pitchFamily="34" charset="0"/>
              </a:rPr>
              <a:t>技术也是依靠电磁波传递信息的，下列有关电磁波的说法正确的是</a:t>
            </a:r>
            <a:r>
              <a:rPr lang="en-US" altLang="zh-CN" sz="2400">
                <a:latin typeface="Times New Roman" pitchFamily="18" charset="0"/>
              </a:rPr>
              <a:t>(</a:t>
            </a:r>
            <a:r>
              <a:rPr lang="zh-CN" altLang="en-US" sz="2400">
                <a:latin typeface="Calibri" pitchFamily="34" charset="0"/>
              </a:rPr>
              <a:t>　　</a:t>
            </a:r>
            <a:r>
              <a:rPr lang="en-US" altLang="zh-CN" sz="2400">
                <a:latin typeface="Times New Roman" pitchFamily="18" charset="0"/>
              </a:rPr>
              <a:t>)</a:t>
            </a:r>
          </a:p>
          <a:p>
            <a:r>
              <a:rPr lang="en-US" altLang="zh-CN" sz="2400">
                <a:latin typeface="Times New Roman" pitchFamily="18" charset="0"/>
              </a:rPr>
              <a:t>A. </a:t>
            </a:r>
            <a:r>
              <a:rPr lang="zh-CN" altLang="en-US" sz="2400">
                <a:latin typeface="Calibri" pitchFamily="34" charset="0"/>
              </a:rPr>
              <a:t>太空中是真空，电磁波不能传播</a:t>
            </a:r>
            <a:endParaRPr lang="en-US" sz="2400">
              <a:latin typeface="Times New Roman" pitchFamily="18" charset="0"/>
            </a:endParaRPr>
          </a:p>
          <a:p>
            <a:r>
              <a:rPr lang="en-US" altLang="zh-CN" sz="2400">
                <a:latin typeface="Times New Roman" pitchFamily="18" charset="0"/>
              </a:rPr>
              <a:t>B. </a:t>
            </a:r>
            <a:r>
              <a:rPr lang="zh-CN" altLang="en-US" sz="2400">
                <a:latin typeface="Calibri" pitchFamily="34" charset="0"/>
              </a:rPr>
              <a:t>电磁波在空气中的传播速度是</a:t>
            </a:r>
            <a:r>
              <a:rPr lang="en-US" altLang="zh-CN" sz="2400">
                <a:latin typeface="Times New Roman" pitchFamily="18" charset="0"/>
              </a:rPr>
              <a:t>340 m/s</a:t>
            </a:r>
          </a:p>
          <a:p>
            <a:r>
              <a:rPr lang="en-US" altLang="zh-CN" sz="2400">
                <a:latin typeface="Times New Roman" pitchFamily="18" charset="0"/>
              </a:rPr>
              <a:t>C. </a:t>
            </a:r>
            <a:r>
              <a:rPr lang="zh-CN" altLang="en-US" sz="2400">
                <a:latin typeface="Calibri" pitchFamily="34" charset="0"/>
              </a:rPr>
              <a:t>光是一种电磁波</a:t>
            </a:r>
            <a:endParaRPr lang="en-US" sz="2400">
              <a:latin typeface="Times New Roman" pitchFamily="18" charset="0"/>
            </a:endParaRPr>
          </a:p>
          <a:p>
            <a:r>
              <a:rPr lang="en-US" altLang="zh-CN" sz="2400">
                <a:latin typeface="Times New Roman" pitchFamily="18" charset="0"/>
              </a:rPr>
              <a:t>D. </a:t>
            </a:r>
            <a:r>
              <a:rPr lang="zh-CN" altLang="en-US" sz="2400">
                <a:latin typeface="Calibri" pitchFamily="34" charset="0"/>
              </a:rPr>
              <a:t>中央电视台和郴州电视台发射的电磁波传播速度不同 </a:t>
            </a:r>
            <a:endParaRPr lang="zh-CN" altLang="en-US" sz="2400">
              <a:latin typeface="Calibri" pitchFamily="34" charset="0"/>
              <a:ea typeface="微软雅黑" pitchFamily="34" charset="-122"/>
            </a:endParaRPr>
          </a:p>
        </p:txBody>
      </p:sp>
      <p:sp>
        <p:nvSpPr>
          <p:cNvPr id="11" name="文本框 10"/>
          <p:cNvSpPr txBox="1">
            <a:spLocks noChangeArrowheads="1"/>
          </p:cNvSpPr>
          <p:nvPr/>
        </p:nvSpPr>
        <p:spPr bwMode="auto">
          <a:xfrm>
            <a:off x="9725025" y="3062288"/>
            <a:ext cx="695325" cy="460375"/>
          </a:xfrm>
          <a:prstGeom prst="rect">
            <a:avLst/>
          </a:prstGeom>
          <a:noFill/>
          <a:ln w="9525">
            <a:noFill/>
            <a:miter lim="800000"/>
            <a:headEnd/>
            <a:tailEnd/>
          </a:ln>
        </p:spPr>
        <p:txBody>
          <a:bodyPr>
            <a:spAutoFit/>
          </a:bodyPr>
          <a:lstStyle/>
          <a:p>
            <a:r>
              <a:rPr lang="en-US" altLang="zh-CN" sz="2400">
                <a:solidFill>
                  <a:srgbClr val="FF0000"/>
                </a:solidFill>
                <a:latin typeface="Times New Roman" pitchFamily="18" charset="0"/>
                <a:ea typeface="微软雅黑" pitchFamily="34" charset="-122"/>
                <a:sym typeface="+mn-ea"/>
              </a:rPr>
              <a:t> C</a:t>
            </a:r>
            <a:r>
              <a:rPr lang="zh-CN" altLang="en-US" sz="2400">
                <a:solidFill>
                  <a:srgbClr val="FF0000"/>
                </a:solidFill>
                <a:latin typeface="Calibri" pitchFamily="34" charset="0"/>
                <a:ea typeface="微软雅黑" pitchFamily="34" charset="-122"/>
                <a:sym typeface="+mn-ea"/>
              </a:rPr>
              <a:t>　　</a:t>
            </a:r>
            <a:endParaRPr lang="zh-CN" altLang="en-US" sz="2400">
              <a:latin typeface="Calibri" pitchFamily="34" charset="0"/>
              <a:ea typeface="微软雅黑"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6625" name="组合 13"/>
          <p:cNvGrpSpPr>
            <a:grpSpLocks/>
          </p:cNvGrpSpPr>
          <p:nvPr/>
        </p:nvGrpSpPr>
        <p:grpSpPr bwMode="auto">
          <a:xfrm>
            <a:off x="901700" y="1092200"/>
            <a:ext cx="10210800" cy="522288"/>
            <a:chOff x="894" y="3246"/>
            <a:chExt cx="16080" cy="822"/>
          </a:xfrm>
        </p:grpSpPr>
        <p:sp>
          <p:nvSpPr>
            <p:cNvPr id="26635" name="文本框 4"/>
            <p:cNvSpPr txBox="1">
              <a:spLocks noChangeArrowheads="1"/>
            </p:cNvSpPr>
            <p:nvPr/>
          </p:nvSpPr>
          <p:spPr bwMode="auto">
            <a:xfrm>
              <a:off x="3894" y="3246"/>
              <a:ext cx="13080" cy="822"/>
            </a:xfrm>
            <a:prstGeom prst="rect">
              <a:avLst/>
            </a:prstGeom>
            <a:noFill/>
            <a:ln w="9525">
              <a:noFill/>
              <a:miter lim="800000"/>
              <a:headEnd/>
              <a:tailEnd/>
            </a:ln>
          </p:spPr>
          <p:txBody>
            <a:bodyPr>
              <a:spAutoFit/>
            </a:bodyPr>
            <a:lstStyle/>
            <a:p>
              <a:r>
                <a:rPr lang="zh-CN" altLang="en-US" sz="2800">
                  <a:latin typeface="Times New Roman" pitchFamily="18" charset="0"/>
                  <a:ea typeface="黑体" pitchFamily="49" charset="-122"/>
                  <a:cs typeface="Times New Roman" pitchFamily="18" charset="0"/>
                </a:rPr>
                <a:t>导体、半导体、绝缘体的判断</a:t>
              </a:r>
              <a:r>
                <a:rPr lang="zh-CN" altLang="en-US" sz="2400">
                  <a:latin typeface="Times New Roman" pitchFamily="18" charset="0"/>
                  <a:ea typeface="黑体" pitchFamily="49" charset="-122"/>
                  <a:cs typeface="Times New Roman" pitchFamily="18" charset="0"/>
                </a:rPr>
                <a:t>(2018.2)</a:t>
              </a:r>
            </a:p>
          </p:txBody>
        </p:sp>
        <p:grpSp>
          <p:nvGrpSpPr>
            <p:cNvPr id="26636" name="组合 13"/>
            <p:cNvGrpSpPr>
              <a:grpSpLocks/>
            </p:cNvGrpSpPr>
            <p:nvPr/>
          </p:nvGrpSpPr>
          <p:grpSpPr bwMode="auto">
            <a:xfrm>
              <a:off x="894" y="3246"/>
              <a:ext cx="2665" cy="822"/>
              <a:chOff x="6686" y="8865"/>
              <a:chExt cx="2836" cy="877"/>
            </a:xfrm>
          </p:grpSpPr>
          <p:pic>
            <p:nvPicPr>
              <p:cNvPr id="26637" name="图片 9" descr="考点2字"/>
              <p:cNvPicPr>
                <a:picLocks noChangeAspect="1"/>
              </p:cNvPicPr>
              <p:nvPr/>
            </p:nvPicPr>
            <p:blipFill>
              <a:blip r:embed="rId2"/>
              <a:srcRect/>
              <a:stretch>
                <a:fillRect/>
              </a:stretch>
            </p:blipFill>
            <p:spPr bwMode="auto">
              <a:xfrm>
                <a:off x="6686" y="8865"/>
                <a:ext cx="2836" cy="821"/>
              </a:xfrm>
              <a:prstGeom prst="rect">
                <a:avLst/>
              </a:prstGeom>
              <a:noFill/>
              <a:ln w="9525">
                <a:noFill/>
                <a:miter lim="800000"/>
                <a:headEnd/>
                <a:tailEnd/>
              </a:ln>
            </p:spPr>
          </p:pic>
          <p:sp>
            <p:nvSpPr>
              <p:cNvPr id="26638" name="文本框 10"/>
              <p:cNvSpPr txBox="1">
                <a:spLocks noChangeArrowheads="1"/>
              </p:cNvSpPr>
              <p:nvPr/>
            </p:nvSpPr>
            <p:spPr bwMode="auto">
              <a:xfrm>
                <a:off x="6686" y="8865"/>
                <a:ext cx="1536" cy="877"/>
              </a:xfrm>
              <a:prstGeom prst="rect">
                <a:avLst/>
              </a:prstGeom>
              <a:noFill/>
              <a:ln w="9525">
                <a:noFill/>
                <a:miter lim="800000"/>
                <a:headEnd/>
                <a:tailEnd/>
              </a:ln>
            </p:spPr>
            <p:txBody>
              <a:bodyPr>
                <a:spAutoFit/>
              </a:bodyPr>
              <a:lstStyle/>
              <a:p>
                <a:r>
                  <a:rPr lang="zh-CN" altLang="en-US" sz="2800" b="1">
                    <a:latin typeface="Times New Roman" pitchFamily="18" charset="0"/>
                    <a:ea typeface="黑体" pitchFamily="49" charset="-122"/>
                  </a:rPr>
                  <a:t>类型</a:t>
                </a:r>
              </a:p>
            </p:txBody>
          </p:sp>
          <p:sp>
            <p:nvSpPr>
              <p:cNvPr id="26639" name="文本框 11"/>
              <p:cNvSpPr txBox="1">
                <a:spLocks noChangeArrowheads="1"/>
              </p:cNvSpPr>
              <p:nvPr/>
            </p:nvSpPr>
            <p:spPr bwMode="auto">
              <a:xfrm rot="10800000" flipV="1">
                <a:off x="8667" y="8865"/>
                <a:ext cx="668" cy="877"/>
              </a:xfrm>
              <a:prstGeom prst="rect">
                <a:avLst/>
              </a:prstGeom>
              <a:noFill/>
              <a:ln w="9525">
                <a:noFill/>
                <a:miter lim="800000"/>
                <a:headEnd/>
                <a:tailEnd/>
              </a:ln>
            </p:spPr>
            <p:txBody>
              <a:bodyPr>
                <a:spAutoFit/>
              </a:bodyPr>
              <a:lstStyle/>
              <a:p>
                <a:r>
                  <a:rPr lang="en-US" altLang="zh-CN" sz="2800" b="1">
                    <a:latin typeface="Times New Roman" pitchFamily="18" charset="0"/>
                    <a:ea typeface="黑体" pitchFamily="49" charset="-122"/>
                    <a:cs typeface="Times New Roman" pitchFamily="18" charset="0"/>
                  </a:rPr>
                  <a:t>2</a:t>
                </a:r>
              </a:p>
            </p:txBody>
          </p:sp>
        </p:grpSp>
      </p:grpSp>
      <p:sp>
        <p:nvSpPr>
          <p:cNvPr id="26626" name="文本框 101"/>
          <p:cNvSpPr txBox="1">
            <a:spLocks noChangeArrowheads="1"/>
          </p:cNvSpPr>
          <p:nvPr/>
        </p:nvSpPr>
        <p:spPr bwMode="auto">
          <a:xfrm>
            <a:off x="828675" y="1614488"/>
            <a:ext cx="10461625" cy="1198562"/>
          </a:xfrm>
          <a:prstGeom prst="rect">
            <a:avLst/>
          </a:prstGeom>
          <a:noFill/>
          <a:ln w="9525">
            <a:noFill/>
            <a:miter lim="800000"/>
            <a:headEnd/>
            <a:tailEnd/>
          </a:ln>
        </p:spPr>
        <p:txBody>
          <a:bodyPr>
            <a:spAutoFit/>
          </a:bodyPr>
          <a:lstStyle/>
          <a:p>
            <a:pPr>
              <a:lnSpc>
                <a:spcPct val="150000"/>
              </a:lnSpc>
            </a:pPr>
            <a:r>
              <a:rPr lang="en-US" altLang="zh-CN" sz="2400">
                <a:latin typeface="Times New Roman" pitchFamily="18" charset="0"/>
              </a:rPr>
              <a:t>4. </a:t>
            </a:r>
            <a:r>
              <a:rPr lang="en-US" altLang="zh-CN" sz="2400">
                <a:latin typeface="Times New Roman" pitchFamily="18" charset="0"/>
                <a:ea typeface="楷体_GB2312"/>
                <a:cs typeface="楷体_GB2312"/>
              </a:rPr>
              <a:t>(2018</a:t>
            </a:r>
            <a:r>
              <a:rPr lang="zh-CN" altLang="en-US" sz="2400">
                <a:latin typeface="Calibri" pitchFamily="34" charset="0"/>
                <a:ea typeface="楷体_GB2312"/>
                <a:cs typeface="楷体_GB2312"/>
              </a:rPr>
              <a:t>福建</a:t>
            </a:r>
            <a:r>
              <a:rPr lang="en-US" altLang="zh-CN" sz="2400">
                <a:latin typeface="Times New Roman" pitchFamily="18" charset="0"/>
                <a:ea typeface="楷体_GB2312"/>
                <a:cs typeface="楷体_GB2312"/>
              </a:rPr>
              <a:t>2</a:t>
            </a:r>
            <a:r>
              <a:rPr lang="zh-CN" altLang="en-US" sz="2400">
                <a:latin typeface="Calibri" pitchFamily="34" charset="0"/>
                <a:ea typeface="楷体_GB2312"/>
                <a:cs typeface="楷体_GB2312"/>
              </a:rPr>
              <a:t>题</a:t>
            </a:r>
            <a:r>
              <a:rPr lang="en-US" altLang="zh-CN" sz="2400">
                <a:latin typeface="Times New Roman" pitchFamily="18" charset="0"/>
                <a:ea typeface="楷体_GB2312"/>
                <a:cs typeface="楷体_GB2312"/>
              </a:rPr>
              <a:t>2</a:t>
            </a:r>
            <a:r>
              <a:rPr lang="zh-CN" altLang="en-US" sz="2400">
                <a:latin typeface="Calibri" pitchFamily="34" charset="0"/>
                <a:ea typeface="楷体_GB2312"/>
                <a:cs typeface="楷体_GB2312"/>
              </a:rPr>
              <a:t>分</a:t>
            </a:r>
            <a:r>
              <a:rPr lang="en-US" altLang="zh-CN" sz="2400">
                <a:latin typeface="Times New Roman" pitchFamily="18" charset="0"/>
                <a:ea typeface="楷体_GB2312"/>
                <a:cs typeface="楷体_GB2312"/>
              </a:rPr>
              <a:t>)</a:t>
            </a:r>
            <a:r>
              <a:rPr lang="zh-CN" altLang="en-US" sz="2400">
                <a:latin typeface="Calibri" pitchFamily="34" charset="0"/>
              </a:rPr>
              <a:t>下列物体通常情况下属于导体的是</a:t>
            </a:r>
            <a:r>
              <a:rPr lang="en-US" altLang="zh-CN" sz="2400">
                <a:latin typeface="Times New Roman" pitchFamily="18" charset="0"/>
              </a:rPr>
              <a:t>(</a:t>
            </a:r>
            <a:r>
              <a:rPr lang="zh-CN" altLang="en-US" sz="2400">
                <a:latin typeface="Calibri" pitchFamily="34" charset="0"/>
              </a:rPr>
              <a:t>　　</a:t>
            </a:r>
            <a:r>
              <a:rPr lang="en-US" altLang="zh-CN" sz="2400">
                <a:latin typeface="Times New Roman" pitchFamily="18" charset="0"/>
              </a:rPr>
              <a:t>)</a:t>
            </a:r>
          </a:p>
          <a:p>
            <a:r>
              <a:rPr lang="en-US" altLang="zh-CN" sz="2400">
                <a:latin typeface="Times New Roman" pitchFamily="18" charset="0"/>
              </a:rPr>
              <a:t>A. </a:t>
            </a:r>
            <a:r>
              <a:rPr lang="zh-CN" altLang="en-US" sz="2400">
                <a:latin typeface="Calibri" pitchFamily="34" charset="0"/>
              </a:rPr>
              <a:t>铅笔芯          </a:t>
            </a:r>
            <a:r>
              <a:rPr lang="en-US" altLang="zh-CN" sz="2400">
                <a:latin typeface="Times New Roman" pitchFamily="18" charset="0"/>
              </a:rPr>
              <a:t>B. </a:t>
            </a:r>
            <a:r>
              <a:rPr lang="zh-CN" altLang="en-US" sz="2400">
                <a:latin typeface="Calibri" pitchFamily="34" charset="0"/>
              </a:rPr>
              <a:t>塑料尺          </a:t>
            </a:r>
            <a:r>
              <a:rPr lang="en-US" altLang="zh-CN" sz="2400">
                <a:latin typeface="Times New Roman" pitchFamily="18" charset="0"/>
              </a:rPr>
              <a:t>C. </a:t>
            </a:r>
            <a:r>
              <a:rPr lang="zh-CN" altLang="en-US" sz="2400">
                <a:latin typeface="Calibri" pitchFamily="34" charset="0"/>
              </a:rPr>
              <a:t>橡皮擦         </a:t>
            </a:r>
            <a:r>
              <a:rPr lang="en-US" altLang="zh-CN" sz="2400">
                <a:latin typeface="Times New Roman" pitchFamily="18" charset="0"/>
              </a:rPr>
              <a:t>D. </a:t>
            </a:r>
            <a:r>
              <a:rPr lang="zh-CN" altLang="en-US" sz="2400">
                <a:latin typeface="Calibri" pitchFamily="34" charset="0"/>
              </a:rPr>
              <a:t>玻璃杯</a:t>
            </a:r>
            <a:endParaRPr lang="zh-CN" altLang="en-US" sz="2400">
              <a:latin typeface="Calibri" pitchFamily="34" charset="0"/>
              <a:ea typeface="微软雅黑" pitchFamily="34" charset="-122"/>
            </a:endParaRPr>
          </a:p>
        </p:txBody>
      </p:sp>
      <p:grpSp>
        <p:nvGrpSpPr>
          <p:cNvPr id="26627" name="组合 11"/>
          <p:cNvGrpSpPr>
            <a:grpSpLocks/>
          </p:cNvGrpSpPr>
          <p:nvPr/>
        </p:nvGrpSpPr>
        <p:grpSpPr bwMode="auto">
          <a:xfrm>
            <a:off x="901700" y="2886075"/>
            <a:ext cx="1838325" cy="473075"/>
            <a:chOff x="1318" y="2359"/>
            <a:chExt cx="2896" cy="747"/>
          </a:xfrm>
        </p:grpSpPr>
        <p:pic>
          <p:nvPicPr>
            <p:cNvPr id="26633" name="图片 12" descr="三级标"/>
            <p:cNvPicPr>
              <a:picLocks noChangeAspect="1"/>
            </p:cNvPicPr>
            <p:nvPr/>
          </p:nvPicPr>
          <p:blipFill>
            <a:blip r:embed="rId3"/>
            <a:srcRect/>
            <a:stretch>
              <a:fillRect/>
            </a:stretch>
          </p:blipFill>
          <p:spPr bwMode="auto">
            <a:xfrm>
              <a:off x="1318" y="2359"/>
              <a:ext cx="2896" cy="714"/>
            </a:xfrm>
            <a:prstGeom prst="rect">
              <a:avLst/>
            </a:prstGeom>
            <a:noFill/>
            <a:ln w="9525">
              <a:noFill/>
              <a:miter lim="800000"/>
              <a:headEnd/>
              <a:tailEnd/>
            </a:ln>
          </p:spPr>
        </p:pic>
        <p:sp>
          <p:nvSpPr>
            <p:cNvPr id="26634" name="文本框 16"/>
            <p:cNvSpPr txBox="1">
              <a:spLocks noChangeArrowheads="1"/>
            </p:cNvSpPr>
            <p:nvPr/>
          </p:nvSpPr>
          <p:spPr bwMode="auto">
            <a:xfrm>
              <a:off x="1517" y="2381"/>
              <a:ext cx="2281" cy="725"/>
            </a:xfrm>
            <a:prstGeom prst="rect">
              <a:avLst/>
            </a:prstGeom>
            <a:noFill/>
            <a:ln w="9525">
              <a:noFill/>
              <a:miter lim="800000"/>
              <a:headEnd/>
              <a:tailEnd/>
            </a:ln>
          </p:spPr>
          <p:txBody>
            <a:bodyPr>
              <a:spAutoFit/>
            </a:bodyPr>
            <a:lstStyle/>
            <a:p>
              <a:r>
                <a:rPr lang="zh-CN" altLang="en-US" sz="2400" b="1">
                  <a:latin typeface="黑体" pitchFamily="49" charset="-122"/>
                  <a:ea typeface="黑体" pitchFamily="49" charset="-122"/>
                </a:rPr>
                <a:t>拓展训练</a:t>
              </a:r>
            </a:p>
          </p:txBody>
        </p:sp>
      </p:grpSp>
      <p:sp>
        <p:nvSpPr>
          <p:cNvPr id="26628" name="文本框 1"/>
          <p:cNvSpPr txBox="1">
            <a:spLocks noChangeArrowheads="1"/>
          </p:cNvSpPr>
          <p:nvPr/>
        </p:nvSpPr>
        <p:spPr bwMode="auto">
          <a:xfrm>
            <a:off x="828675" y="3287713"/>
            <a:ext cx="10407650" cy="2862262"/>
          </a:xfrm>
          <a:prstGeom prst="rect">
            <a:avLst/>
          </a:prstGeom>
          <a:noFill/>
          <a:ln w="9525">
            <a:noFill/>
            <a:miter lim="800000"/>
            <a:headEnd/>
            <a:tailEnd/>
          </a:ln>
        </p:spPr>
        <p:txBody>
          <a:bodyPr>
            <a:spAutoFit/>
          </a:bodyPr>
          <a:lstStyle/>
          <a:p>
            <a:pPr>
              <a:lnSpc>
                <a:spcPct val="150000"/>
              </a:lnSpc>
            </a:pPr>
            <a:r>
              <a:rPr lang="en-US" altLang="zh-CN" sz="2400">
                <a:latin typeface="Times New Roman" pitchFamily="18" charset="0"/>
              </a:rPr>
              <a:t>5. </a:t>
            </a:r>
            <a:r>
              <a:rPr lang="en-US" altLang="zh-CN" sz="2400">
                <a:latin typeface="Times New Roman" pitchFamily="18" charset="0"/>
                <a:ea typeface="楷体_GB2312"/>
                <a:cs typeface="楷体_GB2312"/>
              </a:rPr>
              <a:t>(2019</a:t>
            </a:r>
            <a:r>
              <a:rPr lang="zh-CN" altLang="en-US" sz="2400">
                <a:latin typeface="Calibri" pitchFamily="34" charset="0"/>
                <a:ea typeface="楷体_GB2312"/>
                <a:cs typeface="楷体_GB2312"/>
              </a:rPr>
              <a:t>莆田</a:t>
            </a:r>
            <a:r>
              <a:rPr lang="en-US" altLang="zh-CN" sz="2400">
                <a:latin typeface="Times New Roman" pitchFamily="18" charset="0"/>
                <a:ea typeface="楷体_GB2312"/>
                <a:cs typeface="楷体_GB2312"/>
              </a:rPr>
              <a:t>5</a:t>
            </a:r>
            <a:r>
              <a:rPr lang="zh-CN" altLang="en-US" sz="2400">
                <a:latin typeface="Calibri" pitchFamily="34" charset="0"/>
                <a:ea typeface="楷体_GB2312"/>
                <a:cs typeface="楷体_GB2312"/>
              </a:rPr>
              <a:t>月质检</a:t>
            </a:r>
            <a:r>
              <a:rPr lang="en-US" altLang="zh-CN" sz="2400">
                <a:latin typeface="Times New Roman" pitchFamily="18" charset="0"/>
                <a:ea typeface="楷体_GB2312"/>
                <a:cs typeface="楷体_GB2312"/>
              </a:rPr>
              <a:t>)</a:t>
            </a:r>
            <a:r>
              <a:rPr lang="en-US" altLang="zh-CN" sz="2400">
                <a:latin typeface="Times New Roman" pitchFamily="18" charset="0"/>
              </a:rPr>
              <a:t>2019</a:t>
            </a:r>
            <a:r>
              <a:rPr lang="zh-CN" altLang="en-US" sz="2400">
                <a:latin typeface="Calibri" pitchFamily="34" charset="0"/>
              </a:rPr>
              <a:t>年</a:t>
            </a:r>
            <a:r>
              <a:rPr lang="en-US" altLang="zh-CN" sz="2400">
                <a:latin typeface="Times New Roman" pitchFamily="18" charset="0"/>
              </a:rPr>
              <a:t>2</a:t>
            </a:r>
            <a:r>
              <a:rPr lang="zh-CN" altLang="en-US" sz="2400">
                <a:latin typeface="Calibri" pitchFamily="34" charset="0"/>
              </a:rPr>
              <a:t>月，华为发布了折叠屏幕</a:t>
            </a:r>
            <a:r>
              <a:rPr lang="en-US" altLang="zh-CN" sz="2400">
                <a:latin typeface="Times New Roman" pitchFamily="18" charset="0"/>
              </a:rPr>
              <a:t>5G</a:t>
            </a:r>
          </a:p>
          <a:p>
            <a:pPr>
              <a:lnSpc>
                <a:spcPct val="150000"/>
              </a:lnSpc>
            </a:pPr>
            <a:r>
              <a:rPr lang="zh-CN" altLang="en-US" sz="2400">
                <a:latin typeface="Calibri" pitchFamily="34" charset="0"/>
              </a:rPr>
              <a:t>手机，如图所示折叠屏幕使用柔性</a:t>
            </a:r>
            <a:r>
              <a:rPr lang="en-US" altLang="zh-CN" sz="2400">
                <a:latin typeface="Times New Roman" pitchFamily="18" charset="0"/>
              </a:rPr>
              <a:t>OLED——</a:t>
            </a:r>
            <a:r>
              <a:rPr lang="zh-CN" altLang="en-US" sz="2400">
                <a:latin typeface="Calibri" pitchFamily="34" charset="0"/>
              </a:rPr>
              <a:t>有机发光二</a:t>
            </a:r>
          </a:p>
          <a:p>
            <a:pPr>
              <a:lnSpc>
                <a:spcPct val="150000"/>
              </a:lnSpc>
            </a:pPr>
            <a:r>
              <a:rPr lang="zh-CN" altLang="en-US" sz="2400">
                <a:latin typeface="Calibri" pitchFamily="34" charset="0"/>
              </a:rPr>
              <a:t>极管</a:t>
            </a:r>
            <a:r>
              <a:rPr lang="en-US" altLang="zh-CN" sz="2400">
                <a:latin typeface="Times New Roman" pitchFamily="18" charset="0"/>
              </a:rPr>
              <a:t>LED</a:t>
            </a:r>
            <a:r>
              <a:rPr lang="zh-CN" altLang="en-US" sz="2400">
                <a:latin typeface="Calibri" pitchFamily="34" charset="0"/>
              </a:rPr>
              <a:t>材料，柔性</a:t>
            </a:r>
            <a:r>
              <a:rPr lang="en-US" altLang="zh-CN" sz="2400">
                <a:latin typeface="Times New Roman" pitchFamily="18" charset="0"/>
              </a:rPr>
              <a:t>OLED</a:t>
            </a:r>
            <a:r>
              <a:rPr lang="zh-CN" altLang="en-US" sz="2400">
                <a:latin typeface="Calibri" pitchFamily="34" charset="0"/>
              </a:rPr>
              <a:t>是</a:t>
            </a:r>
            <a:r>
              <a:rPr lang="en-US" altLang="zh-CN" sz="2400">
                <a:latin typeface="Times New Roman" pitchFamily="18" charset="0"/>
              </a:rPr>
              <a:t>(</a:t>
            </a:r>
            <a:r>
              <a:rPr lang="zh-CN" altLang="en-US" sz="2400">
                <a:latin typeface="Calibri" pitchFamily="34" charset="0"/>
              </a:rPr>
              <a:t>　　</a:t>
            </a:r>
            <a:r>
              <a:rPr lang="en-US" altLang="zh-CN" sz="2400">
                <a:latin typeface="Times New Roman" pitchFamily="18" charset="0"/>
              </a:rPr>
              <a:t>)</a:t>
            </a:r>
          </a:p>
          <a:p>
            <a:pPr>
              <a:lnSpc>
                <a:spcPct val="150000"/>
              </a:lnSpc>
            </a:pPr>
            <a:r>
              <a:rPr lang="en-US" altLang="zh-CN" sz="2400">
                <a:latin typeface="Times New Roman" pitchFamily="18" charset="0"/>
              </a:rPr>
              <a:t>A. </a:t>
            </a:r>
            <a:r>
              <a:rPr lang="zh-CN" altLang="en-US" sz="2400">
                <a:latin typeface="Calibri" pitchFamily="34" charset="0"/>
              </a:rPr>
              <a:t>导体            </a:t>
            </a:r>
            <a:r>
              <a:rPr lang="en-US" altLang="zh-CN" sz="2400">
                <a:latin typeface="Times New Roman" pitchFamily="18" charset="0"/>
              </a:rPr>
              <a:t>B. </a:t>
            </a:r>
            <a:r>
              <a:rPr lang="zh-CN" altLang="en-US" sz="2400">
                <a:latin typeface="Calibri" pitchFamily="34" charset="0"/>
              </a:rPr>
              <a:t>绝缘体</a:t>
            </a:r>
            <a:endParaRPr lang="en-US" sz="2400">
              <a:latin typeface="Times New Roman" pitchFamily="18" charset="0"/>
            </a:endParaRPr>
          </a:p>
          <a:p>
            <a:r>
              <a:rPr lang="en-US" altLang="zh-CN" sz="2400">
                <a:latin typeface="Times New Roman" pitchFamily="18" charset="0"/>
              </a:rPr>
              <a:t>C. </a:t>
            </a:r>
            <a:r>
              <a:rPr lang="zh-CN" altLang="en-US" sz="2400">
                <a:latin typeface="Calibri" pitchFamily="34" charset="0"/>
              </a:rPr>
              <a:t>半导体       </a:t>
            </a:r>
            <a:r>
              <a:rPr lang="en-US" altLang="zh-CN" sz="2400">
                <a:latin typeface="Times New Roman" pitchFamily="18" charset="0"/>
              </a:rPr>
              <a:t>D. </a:t>
            </a:r>
            <a:r>
              <a:rPr lang="zh-CN" altLang="en-US" sz="2400">
                <a:latin typeface="Calibri" pitchFamily="34" charset="0"/>
              </a:rPr>
              <a:t>超导体</a:t>
            </a:r>
            <a:endParaRPr lang="zh-CN" altLang="en-US" sz="2400">
              <a:latin typeface="Calibri" pitchFamily="34" charset="0"/>
              <a:ea typeface="微软雅黑" pitchFamily="34" charset="-122"/>
            </a:endParaRPr>
          </a:p>
        </p:txBody>
      </p:sp>
      <p:pic>
        <p:nvPicPr>
          <p:cNvPr id="26629" name="图片 -2147481204"/>
          <p:cNvPicPr>
            <a:picLocks noChangeAspect="1"/>
          </p:cNvPicPr>
          <p:nvPr/>
        </p:nvPicPr>
        <p:blipFill>
          <a:blip r:embed="rId4"/>
          <a:srcRect/>
          <a:stretch>
            <a:fillRect/>
          </a:stretch>
        </p:blipFill>
        <p:spPr bwMode="auto">
          <a:xfrm>
            <a:off x="9137650" y="3559175"/>
            <a:ext cx="2098675" cy="1763713"/>
          </a:xfrm>
          <a:prstGeom prst="rect">
            <a:avLst/>
          </a:prstGeom>
          <a:noFill/>
          <a:ln w="9525">
            <a:noFill/>
            <a:miter lim="800000"/>
            <a:headEnd/>
            <a:tailEnd/>
          </a:ln>
        </p:spPr>
      </p:pic>
      <p:sp>
        <p:nvSpPr>
          <p:cNvPr id="26630" name="文本框 3"/>
          <p:cNvSpPr txBox="1">
            <a:spLocks noChangeArrowheads="1"/>
          </p:cNvSpPr>
          <p:nvPr/>
        </p:nvSpPr>
        <p:spPr bwMode="auto">
          <a:xfrm>
            <a:off x="9553575" y="5518150"/>
            <a:ext cx="1485900" cy="368300"/>
          </a:xfrm>
          <a:prstGeom prst="rect">
            <a:avLst/>
          </a:prstGeom>
          <a:noFill/>
          <a:ln w="9525">
            <a:noFill/>
            <a:miter lim="800000"/>
            <a:headEnd/>
            <a:tailEnd/>
          </a:ln>
        </p:spPr>
        <p:txBody>
          <a:bodyPr>
            <a:spAutoFit/>
          </a:bodyPr>
          <a:lstStyle/>
          <a:p>
            <a:pPr algn="ctr"/>
            <a:r>
              <a:rPr lang="zh-CN" altLang="en-US">
                <a:latin typeface="Calibri" pitchFamily="34" charset="0"/>
                <a:ea typeface="楷体_GB2312"/>
                <a:cs typeface="楷体_GB2312"/>
              </a:rPr>
              <a:t>第</a:t>
            </a:r>
            <a:r>
              <a:rPr lang="en-US" altLang="zh-CN">
                <a:latin typeface="Times New Roman" pitchFamily="18" charset="0"/>
                <a:ea typeface="楷体_GB2312"/>
                <a:cs typeface="楷体_GB2312"/>
              </a:rPr>
              <a:t>5</a:t>
            </a:r>
            <a:r>
              <a:rPr lang="zh-CN" altLang="en-US">
                <a:latin typeface="Calibri" pitchFamily="34" charset="0"/>
                <a:ea typeface="楷体_GB2312"/>
                <a:cs typeface="楷体_GB2312"/>
              </a:rPr>
              <a:t>题图</a:t>
            </a:r>
            <a:endParaRPr lang="zh-CN" altLang="en-US">
              <a:latin typeface="Calibri" pitchFamily="34" charset="0"/>
              <a:ea typeface="微软雅黑" pitchFamily="34" charset="-122"/>
            </a:endParaRPr>
          </a:p>
        </p:txBody>
      </p:sp>
      <p:sp>
        <p:nvSpPr>
          <p:cNvPr id="11" name="文本框 10"/>
          <p:cNvSpPr txBox="1">
            <a:spLocks noChangeArrowheads="1"/>
          </p:cNvSpPr>
          <p:nvPr/>
        </p:nvSpPr>
        <p:spPr bwMode="auto">
          <a:xfrm>
            <a:off x="8331200" y="1824038"/>
            <a:ext cx="1071563" cy="460375"/>
          </a:xfrm>
          <a:prstGeom prst="rect">
            <a:avLst/>
          </a:prstGeom>
          <a:noFill/>
          <a:ln w="9525">
            <a:noFill/>
            <a:miter lim="800000"/>
            <a:headEnd/>
            <a:tailEnd/>
          </a:ln>
        </p:spPr>
        <p:txBody>
          <a:bodyPr wrap="none">
            <a:spAutoFit/>
          </a:bodyPr>
          <a:lstStyle/>
          <a:p>
            <a:r>
              <a:rPr lang="en-US" altLang="zh-CN" sz="2400">
                <a:solidFill>
                  <a:srgbClr val="FF0000"/>
                </a:solidFill>
                <a:latin typeface="Times New Roman" pitchFamily="18" charset="0"/>
                <a:ea typeface="微软雅黑" pitchFamily="34" charset="-122"/>
                <a:sym typeface="+mn-ea"/>
              </a:rPr>
              <a:t> A</a:t>
            </a:r>
            <a:r>
              <a:rPr lang="zh-CN" altLang="en-US" sz="2400">
                <a:solidFill>
                  <a:srgbClr val="FF0000"/>
                </a:solidFill>
                <a:latin typeface="Calibri" pitchFamily="34" charset="0"/>
                <a:ea typeface="微软雅黑" pitchFamily="34" charset="-122"/>
                <a:sym typeface="+mn-ea"/>
              </a:rPr>
              <a:t>　　</a:t>
            </a:r>
            <a:endParaRPr lang="zh-CN" altLang="en-US" sz="2400">
              <a:latin typeface="Calibri" pitchFamily="34" charset="0"/>
              <a:ea typeface="微软雅黑" pitchFamily="34" charset="-122"/>
            </a:endParaRPr>
          </a:p>
        </p:txBody>
      </p:sp>
      <p:sp>
        <p:nvSpPr>
          <p:cNvPr id="5" name="文本框 4"/>
          <p:cNvSpPr txBox="1">
            <a:spLocks noChangeArrowheads="1"/>
          </p:cNvSpPr>
          <p:nvPr/>
        </p:nvSpPr>
        <p:spPr bwMode="auto">
          <a:xfrm>
            <a:off x="4832350" y="4559300"/>
            <a:ext cx="1071563" cy="460375"/>
          </a:xfrm>
          <a:prstGeom prst="rect">
            <a:avLst/>
          </a:prstGeom>
          <a:noFill/>
          <a:ln w="9525">
            <a:noFill/>
            <a:miter lim="800000"/>
            <a:headEnd/>
            <a:tailEnd/>
          </a:ln>
        </p:spPr>
        <p:txBody>
          <a:bodyPr wrap="none">
            <a:spAutoFit/>
          </a:bodyPr>
          <a:lstStyle/>
          <a:p>
            <a:r>
              <a:rPr lang="en-US" altLang="zh-CN" sz="2400">
                <a:solidFill>
                  <a:srgbClr val="FF0000"/>
                </a:solidFill>
                <a:latin typeface="Times New Roman" pitchFamily="18" charset="0"/>
                <a:ea typeface="微软雅黑" pitchFamily="34" charset="-122"/>
                <a:sym typeface="+mn-ea"/>
              </a:rPr>
              <a:t> C</a:t>
            </a:r>
            <a:r>
              <a:rPr lang="zh-CN" altLang="en-US" sz="2400">
                <a:solidFill>
                  <a:srgbClr val="FF0000"/>
                </a:solidFill>
                <a:latin typeface="Calibri" pitchFamily="34" charset="0"/>
                <a:ea typeface="微软雅黑" pitchFamily="34" charset="-122"/>
                <a:sym typeface="+mn-ea"/>
              </a:rPr>
              <a:t>　　</a:t>
            </a:r>
            <a:endParaRPr lang="zh-CN" altLang="en-US" sz="2400">
              <a:latin typeface="Calibri" pitchFamily="34" charset="0"/>
              <a:ea typeface="微软雅黑"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5"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7649" name="文本框 101"/>
          <p:cNvSpPr txBox="1">
            <a:spLocks noChangeArrowheads="1"/>
          </p:cNvSpPr>
          <p:nvPr/>
        </p:nvSpPr>
        <p:spPr bwMode="auto">
          <a:xfrm>
            <a:off x="1090613" y="2381250"/>
            <a:ext cx="10407650" cy="2749550"/>
          </a:xfrm>
          <a:prstGeom prst="rect">
            <a:avLst/>
          </a:prstGeom>
          <a:noFill/>
          <a:ln w="9525">
            <a:noFill/>
            <a:miter lim="800000"/>
            <a:headEnd/>
            <a:tailEnd/>
          </a:ln>
        </p:spPr>
        <p:txBody>
          <a:bodyPr>
            <a:spAutoFit/>
          </a:bodyPr>
          <a:lstStyle/>
          <a:p>
            <a:pPr>
              <a:lnSpc>
                <a:spcPct val="180000"/>
              </a:lnSpc>
            </a:pPr>
            <a:r>
              <a:rPr lang="en-US" altLang="zh-CN" sz="2400">
                <a:latin typeface="Times New Roman" pitchFamily="18" charset="0"/>
              </a:rPr>
              <a:t>6. </a:t>
            </a:r>
            <a:r>
              <a:rPr lang="en-US" altLang="zh-CN" sz="2400">
                <a:latin typeface="Times New Roman" pitchFamily="18" charset="0"/>
                <a:ea typeface="楷体_GB2312"/>
                <a:cs typeface="楷体_GB2312"/>
              </a:rPr>
              <a:t>(2019</a:t>
            </a:r>
            <a:r>
              <a:rPr lang="zh-CN" altLang="en-US" sz="2400">
                <a:latin typeface="Calibri" pitchFamily="34" charset="0"/>
                <a:ea typeface="楷体_GB2312"/>
                <a:cs typeface="楷体_GB2312"/>
              </a:rPr>
              <a:t>玉林</a:t>
            </a:r>
            <a:r>
              <a:rPr lang="en-US" altLang="zh-CN" sz="2400">
                <a:latin typeface="Times New Roman" pitchFamily="18" charset="0"/>
                <a:ea typeface="楷体_GB2312"/>
                <a:cs typeface="楷体_GB2312"/>
              </a:rPr>
              <a:t>)</a:t>
            </a:r>
            <a:r>
              <a:rPr lang="zh-CN" altLang="en-US" sz="2400">
                <a:latin typeface="Calibri" pitchFamily="34" charset="0"/>
              </a:rPr>
              <a:t>超导现象是指某些物质在温度很低时电阻变为零的现象．如果某种超导材料能应用于实际，最适合用来制作</a:t>
            </a:r>
            <a:r>
              <a:rPr lang="en-US" altLang="zh-CN" sz="2400">
                <a:latin typeface="Times New Roman" pitchFamily="18" charset="0"/>
              </a:rPr>
              <a:t>(</a:t>
            </a:r>
            <a:r>
              <a:rPr lang="zh-CN" altLang="en-US" sz="2400">
                <a:latin typeface="Calibri" pitchFamily="34" charset="0"/>
              </a:rPr>
              <a:t>　　</a:t>
            </a:r>
            <a:r>
              <a:rPr lang="en-US" altLang="zh-CN" sz="2400">
                <a:latin typeface="Times New Roman" pitchFamily="18" charset="0"/>
              </a:rPr>
              <a:t>)</a:t>
            </a:r>
          </a:p>
          <a:p>
            <a:r>
              <a:rPr lang="en-US" altLang="zh-CN" sz="2400">
                <a:latin typeface="Times New Roman" pitchFamily="18" charset="0"/>
              </a:rPr>
              <a:t>A. </a:t>
            </a:r>
            <a:r>
              <a:rPr lang="zh-CN" altLang="en-US" sz="2400">
                <a:latin typeface="Calibri" pitchFamily="34" charset="0"/>
              </a:rPr>
              <a:t>保险丝                           </a:t>
            </a:r>
            <a:r>
              <a:rPr lang="en-US" altLang="zh-CN" sz="2400">
                <a:latin typeface="Times New Roman" pitchFamily="18" charset="0"/>
              </a:rPr>
              <a:t>B. </a:t>
            </a:r>
            <a:r>
              <a:rPr lang="zh-CN" altLang="en-US" sz="2400">
                <a:latin typeface="Calibri" pitchFamily="34" charset="0"/>
              </a:rPr>
              <a:t>输电导线</a:t>
            </a:r>
            <a:endParaRPr lang="en-US" sz="2400">
              <a:latin typeface="Times New Roman" pitchFamily="18" charset="0"/>
            </a:endParaRPr>
          </a:p>
          <a:p>
            <a:r>
              <a:rPr lang="en-US" altLang="zh-CN" sz="2400">
                <a:latin typeface="Times New Roman" pitchFamily="18" charset="0"/>
              </a:rPr>
              <a:t>C. </a:t>
            </a:r>
            <a:r>
              <a:rPr lang="zh-CN" altLang="en-US" sz="2400">
                <a:latin typeface="Calibri" pitchFamily="34" charset="0"/>
              </a:rPr>
              <a:t>电炉丝                           </a:t>
            </a:r>
            <a:r>
              <a:rPr lang="en-US" altLang="zh-CN" sz="2400">
                <a:latin typeface="Times New Roman" pitchFamily="18" charset="0"/>
              </a:rPr>
              <a:t>D. </a:t>
            </a:r>
            <a:r>
              <a:rPr lang="zh-CN" altLang="en-US" sz="2400">
                <a:latin typeface="Calibri" pitchFamily="34" charset="0"/>
              </a:rPr>
              <a:t>变阻器的电阻丝</a:t>
            </a:r>
            <a:endParaRPr lang="zh-CN" altLang="en-US" sz="2400">
              <a:latin typeface="Calibri" pitchFamily="34" charset="0"/>
              <a:ea typeface="微软雅黑" pitchFamily="34" charset="-122"/>
            </a:endParaRPr>
          </a:p>
        </p:txBody>
      </p:sp>
      <p:sp>
        <p:nvSpPr>
          <p:cNvPr id="11" name="文本框 10"/>
          <p:cNvSpPr txBox="1">
            <a:spLocks noChangeArrowheads="1"/>
          </p:cNvSpPr>
          <p:nvPr/>
        </p:nvSpPr>
        <p:spPr bwMode="auto">
          <a:xfrm>
            <a:off x="7440613" y="3281363"/>
            <a:ext cx="766762" cy="460375"/>
          </a:xfrm>
          <a:prstGeom prst="rect">
            <a:avLst/>
          </a:prstGeom>
          <a:noFill/>
          <a:ln w="9525">
            <a:noFill/>
            <a:miter lim="800000"/>
            <a:headEnd/>
            <a:tailEnd/>
          </a:ln>
        </p:spPr>
        <p:txBody>
          <a:bodyPr wrap="none">
            <a:spAutoFit/>
          </a:bodyPr>
          <a:lstStyle/>
          <a:p>
            <a:r>
              <a:rPr lang="en-US" altLang="zh-CN" sz="2400">
                <a:solidFill>
                  <a:srgbClr val="FF0000"/>
                </a:solidFill>
                <a:latin typeface="Times New Roman" pitchFamily="18" charset="0"/>
                <a:ea typeface="微软雅黑" pitchFamily="34" charset="-122"/>
                <a:sym typeface="+mn-ea"/>
              </a:rPr>
              <a:t> B</a:t>
            </a:r>
            <a:r>
              <a:rPr lang="zh-CN" altLang="en-US" sz="2400">
                <a:solidFill>
                  <a:srgbClr val="FF0000"/>
                </a:solidFill>
                <a:latin typeface="Calibri" pitchFamily="34" charset="0"/>
                <a:ea typeface="微软雅黑" pitchFamily="34" charset="-122"/>
                <a:sym typeface="+mn-ea"/>
              </a:rPr>
              <a:t>　</a:t>
            </a:r>
            <a:endParaRPr lang="zh-CN" altLang="en-US" sz="2400">
              <a:latin typeface="Calibri" pitchFamily="34" charset="0"/>
              <a:ea typeface="微软雅黑"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8673" name="组合 13"/>
          <p:cNvGrpSpPr>
            <a:grpSpLocks/>
          </p:cNvGrpSpPr>
          <p:nvPr/>
        </p:nvGrpSpPr>
        <p:grpSpPr bwMode="auto">
          <a:xfrm>
            <a:off x="1193800" y="1382713"/>
            <a:ext cx="10210800" cy="522287"/>
            <a:chOff x="894" y="3246"/>
            <a:chExt cx="16080" cy="822"/>
          </a:xfrm>
        </p:grpSpPr>
        <p:sp>
          <p:nvSpPr>
            <p:cNvPr id="28679" name="文本框 4"/>
            <p:cNvSpPr txBox="1">
              <a:spLocks noChangeArrowheads="1"/>
            </p:cNvSpPr>
            <p:nvPr/>
          </p:nvSpPr>
          <p:spPr bwMode="auto">
            <a:xfrm>
              <a:off x="3894" y="3246"/>
              <a:ext cx="13080" cy="822"/>
            </a:xfrm>
            <a:prstGeom prst="rect">
              <a:avLst/>
            </a:prstGeom>
            <a:noFill/>
            <a:ln w="9525">
              <a:noFill/>
              <a:miter lim="800000"/>
              <a:headEnd/>
              <a:tailEnd/>
            </a:ln>
          </p:spPr>
          <p:txBody>
            <a:bodyPr>
              <a:spAutoFit/>
            </a:bodyPr>
            <a:lstStyle/>
            <a:p>
              <a:r>
                <a:rPr lang="zh-CN" altLang="en-US" sz="2800">
                  <a:latin typeface="Times New Roman" pitchFamily="18" charset="0"/>
                  <a:ea typeface="黑体" pitchFamily="49" charset="-122"/>
                  <a:cs typeface="Times New Roman" pitchFamily="18" charset="0"/>
                </a:rPr>
                <a:t>能量转化</a:t>
              </a:r>
              <a:r>
                <a:rPr lang="zh-CN" altLang="en-US" sz="2400">
                  <a:latin typeface="Times New Roman" pitchFamily="18" charset="0"/>
                  <a:ea typeface="黑体" pitchFamily="49" charset="-122"/>
                  <a:cs typeface="Times New Roman" pitchFamily="18" charset="0"/>
                </a:rPr>
                <a:t>[2018.19</a:t>
              </a:r>
              <a:r>
                <a:rPr lang="zh-CN" altLang="en-US" sz="2400">
                  <a:latin typeface="宋体" charset="-122"/>
                  <a:ea typeface="黑体" pitchFamily="49" charset="-122"/>
                  <a:cs typeface="Times New Roman" pitchFamily="18" charset="0"/>
                </a:rPr>
                <a:t>第</a:t>
              </a:r>
              <a:r>
                <a:rPr lang="zh-CN" altLang="en-US" sz="2400">
                  <a:latin typeface="Times New Roman" pitchFamily="18" charset="0"/>
                  <a:ea typeface="黑体" pitchFamily="49" charset="-122"/>
                  <a:cs typeface="Times New Roman" pitchFamily="18" charset="0"/>
                </a:rPr>
                <a:t>2</a:t>
              </a:r>
              <a:r>
                <a:rPr lang="zh-CN" altLang="en-US" sz="2400">
                  <a:latin typeface="宋体" charset="-122"/>
                  <a:ea typeface="黑体" pitchFamily="49" charset="-122"/>
                  <a:cs typeface="Times New Roman" pitchFamily="18" charset="0"/>
                </a:rPr>
                <a:t>空</a:t>
              </a:r>
              <a:r>
                <a:rPr lang="zh-CN" altLang="en-US" sz="2400">
                  <a:latin typeface="Times New Roman" pitchFamily="18" charset="0"/>
                  <a:ea typeface="黑体" pitchFamily="49" charset="-122"/>
                  <a:cs typeface="Times New Roman" pitchFamily="18" charset="0"/>
                </a:rPr>
                <a:t>，2017.20</a:t>
              </a:r>
              <a:r>
                <a:rPr lang="zh-CN" altLang="en-US" sz="2400">
                  <a:latin typeface="宋体" charset="-122"/>
                  <a:ea typeface="黑体" pitchFamily="49" charset="-122"/>
                  <a:cs typeface="Times New Roman" pitchFamily="18" charset="0"/>
                </a:rPr>
                <a:t>第</a:t>
              </a:r>
              <a:r>
                <a:rPr lang="zh-CN" altLang="en-US" sz="2400">
                  <a:latin typeface="Times New Roman" pitchFamily="18" charset="0"/>
                  <a:ea typeface="黑体" pitchFamily="49" charset="-122"/>
                  <a:cs typeface="Times New Roman" pitchFamily="18" charset="0"/>
                </a:rPr>
                <a:t>1</a:t>
              </a:r>
              <a:r>
                <a:rPr lang="zh-CN" altLang="en-US" sz="2400">
                  <a:latin typeface="宋体" charset="-122"/>
                  <a:ea typeface="黑体" pitchFamily="49" charset="-122"/>
                  <a:cs typeface="Times New Roman" pitchFamily="18" charset="0"/>
                </a:rPr>
                <a:t>空</a:t>
              </a:r>
              <a:r>
                <a:rPr lang="zh-CN" altLang="en-US" sz="2400">
                  <a:latin typeface="Times New Roman" pitchFamily="18" charset="0"/>
                  <a:ea typeface="黑体" pitchFamily="49" charset="-122"/>
                  <a:cs typeface="Times New Roman" pitchFamily="18" charset="0"/>
                </a:rPr>
                <a:t>]</a:t>
              </a:r>
            </a:p>
          </p:txBody>
        </p:sp>
        <p:grpSp>
          <p:nvGrpSpPr>
            <p:cNvPr id="28680" name="组合 13"/>
            <p:cNvGrpSpPr>
              <a:grpSpLocks/>
            </p:cNvGrpSpPr>
            <p:nvPr/>
          </p:nvGrpSpPr>
          <p:grpSpPr bwMode="auto">
            <a:xfrm>
              <a:off x="894" y="3246"/>
              <a:ext cx="2665" cy="822"/>
              <a:chOff x="6686" y="8865"/>
              <a:chExt cx="2836" cy="877"/>
            </a:xfrm>
          </p:grpSpPr>
          <p:pic>
            <p:nvPicPr>
              <p:cNvPr id="28681" name="图片 9" descr="考点2字"/>
              <p:cNvPicPr>
                <a:picLocks noChangeAspect="1"/>
              </p:cNvPicPr>
              <p:nvPr/>
            </p:nvPicPr>
            <p:blipFill>
              <a:blip r:embed="rId2"/>
              <a:srcRect/>
              <a:stretch>
                <a:fillRect/>
              </a:stretch>
            </p:blipFill>
            <p:spPr bwMode="auto">
              <a:xfrm>
                <a:off x="6686" y="8865"/>
                <a:ext cx="2836" cy="821"/>
              </a:xfrm>
              <a:prstGeom prst="rect">
                <a:avLst/>
              </a:prstGeom>
              <a:noFill/>
              <a:ln w="9525">
                <a:noFill/>
                <a:miter lim="800000"/>
                <a:headEnd/>
                <a:tailEnd/>
              </a:ln>
            </p:spPr>
          </p:pic>
          <p:sp>
            <p:nvSpPr>
              <p:cNvPr id="28682" name="文本框 10"/>
              <p:cNvSpPr txBox="1">
                <a:spLocks noChangeArrowheads="1"/>
              </p:cNvSpPr>
              <p:nvPr/>
            </p:nvSpPr>
            <p:spPr bwMode="auto">
              <a:xfrm>
                <a:off x="6686" y="8865"/>
                <a:ext cx="1536" cy="877"/>
              </a:xfrm>
              <a:prstGeom prst="rect">
                <a:avLst/>
              </a:prstGeom>
              <a:noFill/>
              <a:ln w="9525">
                <a:noFill/>
                <a:miter lim="800000"/>
                <a:headEnd/>
                <a:tailEnd/>
              </a:ln>
            </p:spPr>
            <p:txBody>
              <a:bodyPr>
                <a:spAutoFit/>
              </a:bodyPr>
              <a:lstStyle/>
              <a:p>
                <a:r>
                  <a:rPr lang="zh-CN" altLang="en-US" sz="2800" b="1">
                    <a:latin typeface="Times New Roman" pitchFamily="18" charset="0"/>
                    <a:ea typeface="黑体" pitchFamily="49" charset="-122"/>
                  </a:rPr>
                  <a:t>类型</a:t>
                </a:r>
              </a:p>
            </p:txBody>
          </p:sp>
          <p:sp>
            <p:nvSpPr>
              <p:cNvPr id="28683" name="文本框 11"/>
              <p:cNvSpPr txBox="1">
                <a:spLocks noChangeArrowheads="1"/>
              </p:cNvSpPr>
              <p:nvPr/>
            </p:nvSpPr>
            <p:spPr bwMode="auto">
              <a:xfrm rot="10800000" flipV="1">
                <a:off x="8667" y="8865"/>
                <a:ext cx="668" cy="877"/>
              </a:xfrm>
              <a:prstGeom prst="rect">
                <a:avLst/>
              </a:prstGeom>
              <a:noFill/>
              <a:ln w="9525">
                <a:noFill/>
                <a:miter lim="800000"/>
                <a:headEnd/>
                <a:tailEnd/>
              </a:ln>
            </p:spPr>
            <p:txBody>
              <a:bodyPr>
                <a:spAutoFit/>
              </a:bodyPr>
              <a:lstStyle/>
              <a:p>
                <a:r>
                  <a:rPr lang="en-US" altLang="zh-CN" sz="2800" b="1">
                    <a:latin typeface="Times New Roman" pitchFamily="18" charset="0"/>
                    <a:ea typeface="黑体" pitchFamily="49" charset="-122"/>
                    <a:cs typeface="Times New Roman" pitchFamily="18" charset="0"/>
                  </a:rPr>
                  <a:t>3</a:t>
                </a:r>
              </a:p>
            </p:txBody>
          </p:sp>
        </p:grpSp>
      </p:grpSp>
      <p:grpSp>
        <p:nvGrpSpPr>
          <p:cNvPr id="28674" name="组合 11"/>
          <p:cNvGrpSpPr>
            <a:grpSpLocks/>
          </p:cNvGrpSpPr>
          <p:nvPr/>
        </p:nvGrpSpPr>
        <p:grpSpPr bwMode="auto">
          <a:xfrm>
            <a:off x="1193800" y="2090738"/>
            <a:ext cx="1838325" cy="474662"/>
            <a:chOff x="1318" y="2359"/>
            <a:chExt cx="2896" cy="747"/>
          </a:xfrm>
        </p:grpSpPr>
        <p:pic>
          <p:nvPicPr>
            <p:cNvPr id="28677" name="图片 12" descr="三级标"/>
            <p:cNvPicPr>
              <a:picLocks noChangeAspect="1"/>
            </p:cNvPicPr>
            <p:nvPr/>
          </p:nvPicPr>
          <p:blipFill>
            <a:blip r:embed="rId3"/>
            <a:srcRect/>
            <a:stretch>
              <a:fillRect/>
            </a:stretch>
          </p:blipFill>
          <p:spPr bwMode="auto">
            <a:xfrm>
              <a:off x="1318" y="2359"/>
              <a:ext cx="2896" cy="714"/>
            </a:xfrm>
            <a:prstGeom prst="rect">
              <a:avLst/>
            </a:prstGeom>
            <a:noFill/>
            <a:ln w="9525">
              <a:noFill/>
              <a:miter lim="800000"/>
              <a:headEnd/>
              <a:tailEnd/>
            </a:ln>
          </p:spPr>
        </p:pic>
        <p:sp>
          <p:nvSpPr>
            <p:cNvPr id="28678" name="文本框 16"/>
            <p:cNvSpPr txBox="1">
              <a:spLocks noChangeArrowheads="1"/>
            </p:cNvSpPr>
            <p:nvPr/>
          </p:nvSpPr>
          <p:spPr bwMode="auto">
            <a:xfrm>
              <a:off x="1517" y="2381"/>
              <a:ext cx="2281" cy="725"/>
            </a:xfrm>
            <a:prstGeom prst="rect">
              <a:avLst/>
            </a:prstGeom>
            <a:noFill/>
            <a:ln w="9525">
              <a:noFill/>
              <a:miter lim="800000"/>
              <a:headEnd/>
              <a:tailEnd/>
            </a:ln>
          </p:spPr>
          <p:txBody>
            <a:bodyPr>
              <a:spAutoFit/>
            </a:bodyPr>
            <a:lstStyle/>
            <a:p>
              <a:r>
                <a:rPr lang="zh-CN" altLang="en-US" sz="2400" b="1">
                  <a:latin typeface="黑体" pitchFamily="49" charset="-122"/>
                  <a:ea typeface="黑体" pitchFamily="49" charset="-122"/>
                </a:rPr>
                <a:t>拓展训练</a:t>
              </a:r>
            </a:p>
          </p:txBody>
        </p:sp>
      </p:grpSp>
      <p:sp>
        <p:nvSpPr>
          <p:cNvPr id="28675" name="文本框 3"/>
          <p:cNvSpPr txBox="1">
            <a:spLocks noChangeArrowheads="1"/>
          </p:cNvSpPr>
          <p:nvPr/>
        </p:nvSpPr>
        <p:spPr bwMode="auto">
          <a:xfrm>
            <a:off x="1158875" y="2565400"/>
            <a:ext cx="10569575" cy="3414713"/>
          </a:xfrm>
          <a:prstGeom prst="rect">
            <a:avLst/>
          </a:prstGeom>
          <a:noFill/>
          <a:ln w="9525">
            <a:noFill/>
            <a:miter lim="800000"/>
            <a:headEnd/>
            <a:tailEnd/>
          </a:ln>
        </p:spPr>
        <p:txBody>
          <a:bodyPr>
            <a:spAutoFit/>
          </a:bodyPr>
          <a:lstStyle/>
          <a:p>
            <a:pPr>
              <a:lnSpc>
                <a:spcPct val="150000"/>
              </a:lnSpc>
            </a:pPr>
            <a:r>
              <a:rPr lang="en-US" altLang="zh-CN" sz="2400">
                <a:latin typeface="Times New Roman" pitchFamily="18" charset="0"/>
              </a:rPr>
              <a:t>7. </a:t>
            </a:r>
            <a:r>
              <a:rPr lang="en-US" altLang="zh-CN" sz="2400">
                <a:latin typeface="Times New Roman" pitchFamily="18" charset="0"/>
                <a:ea typeface="楷体_GB2312"/>
                <a:cs typeface="楷体_GB2312"/>
              </a:rPr>
              <a:t>(2019</a:t>
            </a:r>
            <a:r>
              <a:rPr lang="zh-CN" altLang="en-US" sz="2400">
                <a:latin typeface="Calibri" pitchFamily="34" charset="0"/>
                <a:ea typeface="楷体_GB2312"/>
                <a:cs typeface="楷体_GB2312"/>
              </a:rPr>
              <a:t>漳州</a:t>
            </a:r>
            <a:r>
              <a:rPr lang="en-US" altLang="zh-CN" sz="2400">
                <a:latin typeface="Times New Roman" pitchFamily="18" charset="0"/>
                <a:ea typeface="楷体_GB2312"/>
                <a:cs typeface="楷体_GB2312"/>
              </a:rPr>
              <a:t>5</a:t>
            </a:r>
            <a:r>
              <a:rPr lang="zh-CN" altLang="en-US" sz="2400">
                <a:latin typeface="Calibri" pitchFamily="34" charset="0"/>
                <a:ea typeface="楷体_GB2312"/>
                <a:cs typeface="楷体_GB2312"/>
              </a:rPr>
              <a:t>月质检</a:t>
            </a:r>
            <a:r>
              <a:rPr lang="en-US" altLang="zh-CN" sz="2400">
                <a:latin typeface="Times New Roman" pitchFamily="18" charset="0"/>
                <a:ea typeface="楷体_GB2312"/>
                <a:cs typeface="楷体_GB2312"/>
              </a:rPr>
              <a:t>)</a:t>
            </a:r>
            <a:r>
              <a:rPr lang="zh-CN" altLang="en-US" sz="2400">
                <a:latin typeface="Calibri" pitchFamily="34" charset="0"/>
              </a:rPr>
              <a:t>清华大</a:t>
            </a:r>
            <a:r>
              <a:rPr lang="zh-CN" altLang="en-US" sz="2400">
                <a:latin typeface="Times New Roman" pitchFamily="18" charset="0"/>
              </a:rPr>
              <a:t>学研究的高温气冷堆核电机组在国际核电技术中具有领先水平，关于核能发电能量转换顺序说法正确的是</a:t>
            </a:r>
            <a:r>
              <a:rPr lang="en-US" altLang="zh-CN" sz="2400">
                <a:latin typeface="Times New Roman" pitchFamily="18" charset="0"/>
              </a:rPr>
              <a:t>(</a:t>
            </a:r>
            <a:r>
              <a:rPr lang="zh-CN" altLang="en-US" sz="2400">
                <a:latin typeface="Calibri" pitchFamily="34" charset="0"/>
              </a:rPr>
              <a:t>　　</a:t>
            </a:r>
            <a:r>
              <a:rPr lang="en-US" altLang="zh-CN" sz="2400">
                <a:latin typeface="Times New Roman" pitchFamily="18" charset="0"/>
              </a:rPr>
              <a:t>)</a:t>
            </a:r>
          </a:p>
          <a:p>
            <a:r>
              <a:rPr lang="en-US" altLang="zh-CN" sz="2400">
                <a:latin typeface="Times New Roman" pitchFamily="18" charset="0"/>
              </a:rPr>
              <a:t>A. </a:t>
            </a:r>
            <a:r>
              <a:rPr lang="zh-CN" altLang="en-US" sz="2400">
                <a:latin typeface="Calibri" pitchFamily="34" charset="0"/>
              </a:rPr>
              <a:t>核能</a:t>
            </a:r>
            <a:r>
              <a:rPr lang="en-US" sz="2400">
                <a:latin typeface="宋体" charset="-122"/>
                <a:ea typeface="微软雅黑" pitchFamily="34" charset="-122"/>
                <a:cs typeface="Times New Roman" pitchFamily="18" charset="0"/>
              </a:rPr>
              <a:t>→</a:t>
            </a:r>
            <a:r>
              <a:rPr lang="zh-CN" altLang="en-US" sz="2400">
                <a:latin typeface="Calibri" pitchFamily="34" charset="0"/>
              </a:rPr>
              <a:t>机械能</a:t>
            </a:r>
            <a:r>
              <a:rPr lang="en-US" sz="2400">
                <a:latin typeface="宋体" charset="-122"/>
                <a:ea typeface="微软雅黑" pitchFamily="34" charset="-122"/>
                <a:cs typeface="Times New Roman" pitchFamily="18" charset="0"/>
              </a:rPr>
              <a:t>→</a:t>
            </a:r>
            <a:r>
              <a:rPr lang="zh-CN" altLang="en-US" sz="2400">
                <a:latin typeface="Calibri" pitchFamily="34" charset="0"/>
              </a:rPr>
              <a:t>内能</a:t>
            </a:r>
            <a:r>
              <a:rPr lang="en-US" sz="2400">
                <a:latin typeface="宋体" charset="-122"/>
                <a:ea typeface="微软雅黑" pitchFamily="34" charset="-122"/>
                <a:cs typeface="Times New Roman" pitchFamily="18" charset="0"/>
              </a:rPr>
              <a:t>→</a:t>
            </a:r>
            <a:r>
              <a:rPr lang="zh-CN" altLang="en-US" sz="2400">
                <a:latin typeface="Calibri" pitchFamily="34" charset="0"/>
              </a:rPr>
              <a:t>电能</a:t>
            </a:r>
            <a:endParaRPr lang="en-US" sz="2400">
              <a:latin typeface="Times New Roman" pitchFamily="18" charset="0"/>
            </a:endParaRPr>
          </a:p>
          <a:p>
            <a:r>
              <a:rPr lang="en-US" altLang="zh-CN" sz="2400">
                <a:latin typeface="Times New Roman" pitchFamily="18" charset="0"/>
              </a:rPr>
              <a:t>B. </a:t>
            </a:r>
            <a:r>
              <a:rPr lang="zh-CN" altLang="en-US" sz="2400">
                <a:latin typeface="Calibri" pitchFamily="34" charset="0"/>
              </a:rPr>
              <a:t>核能</a:t>
            </a:r>
            <a:r>
              <a:rPr lang="en-US" sz="2400">
                <a:latin typeface="宋体" charset="-122"/>
                <a:ea typeface="微软雅黑" pitchFamily="34" charset="-122"/>
                <a:cs typeface="Times New Roman" pitchFamily="18" charset="0"/>
              </a:rPr>
              <a:t>→</a:t>
            </a:r>
            <a:r>
              <a:rPr lang="zh-CN" altLang="en-US" sz="2400">
                <a:latin typeface="Calibri" pitchFamily="34" charset="0"/>
              </a:rPr>
              <a:t>内能</a:t>
            </a:r>
            <a:r>
              <a:rPr lang="en-US" sz="2400">
                <a:latin typeface="宋体" charset="-122"/>
                <a:ea typeface="微软雅黑" pitchFamily="34" charset="-122"/>
                <a:cs typeface="Times New Roman" pitchFamily="18" charset="0"/>
              </a:rPr>
              <a:t>→</a:t>
            </a:r>
            <a:r>
              <a:rPr lang="zh-CN" altLang="en-US" sz="2400">
                <a:latin typeface="Calibri" pitchFamily="34" charset="0"/>
              </a:rPr>
              <a:t>机械能</a:t>
            </a:r>
            <a:r>
              <a:rPr lang="en-US" sz="2400">
                <a:latin typeface="宋体" charset="-122"/>
                <a:ea typeface="微软雅黑" pitchFamily="34" charset="-122"/>
                <a:cs typeface="Times New Roman" pitchFamily="18" charset="0"/>
              </a:rPr>
              <a:t>→</a:t>
            </a:r>
            <a:r>
              <a:rPr lang="zh-CN" altLang="en-US" sz="2400">
                <a:latin typeface="Calibri" pitchFamily="34" charset="0"/>
              </a:rPr>
              <a:t>电能</a:t>
            </a:r>
            <a:endParaRPr lang="en-US" sz="2400">
              <a:latin typeface="Times New Roman" pitchFamily="18" charset="0"/>
            </a:endParaRPr>
          </a:p>
          <a:p>
            <a:r>
              <a:rPr lang="en-US" altLang="zh-CN" sz="2400">
                <a:latin typeface="Times New Roman" pitchFamily="18" charset="0"/>
              </a:rPr>
              <a:t>C. </a:t>
            </a:r>
            <a:r>
              <a:rPr lang="zh-CN" altLang="en-US" sz="2400">
                <a:latin typeface="Calibri" pitchFamily="34" charset="0"/>
              </a:rPr>
              <a:t>核能</a:t>
            </a:r>
            <a:r>
              <a:rPr lang="en-US" sz="2400">
                <a:latin typeface="宋体" charset="-122"/>
                <a:ea typeface="微软雅黑" pitchFamily="34" charset="-122"/>
                <a:cs typeface="Times New Roman" pitchFamily="18" charset="0"/>
              </a:rPr>
              <a:t>→</a:t>
            </a:r>
            <a:r>
              <a:rPr lang="zh-CN" altLang="en-US" sz="2400">
                <a:latin typeface="Calibri" pitchFamily="34" charset="0"/>
              </a:rPr>
              <a:t>电能</a:t>
            </a:r>
            <a:r>
              <a:rPr lang="en-US" sz="2400">
                <a:latin typeface="宋体" charset="-122"/>
                <a:ea typeface="微软雅黑" pitchFamily="34" charset="-122"/>
                <a:cs typeface="Times New Roman" pitchFamily="18" charset="0"/>
              </a:rPr>
              <a:t>→</a:t>
            </a:r>
            <a:r>
              <a:rPr lang="zh-CN" altLang="en-US" sz="2400">
                <a:latin typeface="Calibri" pitchFamily="34" charset="0"/>
              </a:rPr>
              <a:t>机械能</a:t>
            </a:r>
            <a:r>
              <a:rPr lang="en-US" sz="2400">
                <a:latin typeface="宋体" charset="-122"/>
                <a:ea typeface="微软雅黑" pitchFamily="34" charset="-122"/>
                <a:cs typeface="Times New Roman" pitchFamily="18" charset="0"/>
              </a:rPr>
              <a:t>→</a:t>
            </a:r>
            <a:r>
              <a:rPr lang="zh-CN" altLang="en-US" sz="2400">
                <a:latin typeface="Calibri" pitchFamily="34" charset="0"/>
              </a:rPr>
              <a:t>内能</a:t>
            </a:r>
            <a:endParaRPr lang="en-US" sz="2400">
              <a:latin typeface="Times New Roman" pitchFamily="18" charset="0"/>
            </a:endParaRPr>
          </a:p>
          <a:p>
            <a:r>
              <a:rPr lang="en-US" altLang="zh-CN" sz="2400">
                <a:latin typeface="Times New Roman" pitchFamily="18" charset="0"/>
              </a:rPr>
              <a:t>D. </a:t>
            </a:r>
            <a:r>
              <a:rPr lang="zh-CN" altLang="en-US" sz="2400">
                <a:latin typeface="Calibri" pitchFamily="34" charset="0"/>
              </a:rPr>
              <a:t>核能</a:t>
            </a:r>
            <a:r>
              <a:rPr lang="en-US" sz="2400">
                <a:latin typeface="宋体" charset="-122"/>
                <a:ea typeface="微软雅黑" pitchFamily="34" charset="-122"/>
                <a:cs typeface="Times New Roman" pitchFamily="18" charset="0"/>
              </a:rPr>
              <a:t>→</a:t>
            </a:r>
            <a:r>
              <a:rPr lang="zh-CN" altLang="en-US" sz="2400">
                <a:latin typeface="Calibri" pitchFamily="34" charset="0"/>
              </a:rPr>
              <a:t>内能</a:t>
            </a:r>
            <a:r>
              <a:rPr lang="en-US" sz="2400">
                <a:latin typeface="宋体" charset="-122"/>
                <a:ea typeface="微软雅黑" pitchFamily="34" charset="-122"/>
                <a:cs typeface="Times New Roman" pitchFamily="18" charset="0"/>
              </a:rPr>
              <a:t>→</a:t>
            </a:r>
            <a:r>
              <a:rPr lang="zh-CN" altLang="en-US" sz="2400">
                <a:latin typeface="Calibri" pitchFamily="34" charset="0"/>
              </a:rPr>
              <a:t>电能</a:t>
            </a:r>
            <a:r>
              <a:rPr lang="en-US" sz="2400">
                <a:latin typeface="宋体" charset="-122"/>
                <a:ea typeface="微软雅黑" pitchFamily="34" charset="-122"/>
                <a:cs typeface="Times New Roman" pitchFamily="18" charset="0"/>
              </a:rPr>
              <a:t>→</a:t>
            </a:r>
            <a:r>
              <a:rPr lang="zh-CN" altLang="en-US" sz="2400">
                <a:latin typeface="Calibri" pitchFamily="34" charset="0"/>
              </a:rPr>
              <a:t>机械能</a:t>
            </a:r>
            <a:endParaRPr lang="zh-CN" altLang="en-US" sz="2400">
              <a:latin typeface="Calibri" pitchFamily="34" charset="0"/>
              <a:ea typeface="微软雅黑" pitchFamily="34" charset="-122"/>
            </a:endParaRPr>
          </a:p>
        </p:txBody>
      </p:sp>
      <p:sp>
        <p:nvSpPr>
          <p:cNvPr id="11" name="文本框 10"/>
          <p:cNvSpPr txBox="1">
            <a:spLocks noChangeArrowheads="1"/>
          </p:cNvSpPr>
          <p:nvPr/>
        </p:nvSpPr>
        <p:spPr bwMode="auto">
          <a:xfrm>
            <a:off x="9010650" y="3279775"/>
            <a:ext cx="768350" cy="460375"/>
          </a:xfrm>
          <a:prstGeom prst="rect">
            <a:avLst/>
          </a:prstGeom>
          <a:noFill/>
          <a:ln w="9525">
            <a:noFill/>
            <a:miter lim="800000"/>
            <a:headEnd/>
            <a:tailEnd/>
          </a:ln>
        </p:spPr>
        <p:txBody>
          <a:bodyPr wrap="none">
            <a:spAutoFit/>
          </a:bodyPr>
          <a:lstStyle/>
          <a:p>
            <a:r>
              <a:rPr lang="en-US" altLang="zh-CN" sz="2400">
                <a:solidFill>
                  <a:srgbClr val="FF0000"/>
                </a:solidFill>
                <a:latin typeface="Times New Roman" pitchFamily="18" charset="0"/>
                <a:ea typeface="微软雅黑" pitchFamily="34" charset="-122"/>
                <a:sym typeface="+mn-ea"/>
              </a:rPr>
              <a:t> B</a:t>
            </a:r>
            <a:r>
              <a:rPr lang="zh-CN" altLang="en-US" sz="2400">
                <a:solidFill>
                  <a:srgbClr val="FF0000"/>
                </a:solidFill>
                <a:latin typeface="Calibri" pitchFamily="34" charset="0"/>
                <a:ea typeface="微软雅黑" pitchFamily="34" charset="-122"/>
                <a:sym typeface="+mn-ea"/>
              </a:rPr>
              <a:t>　</a:t>
            </a:r>
            <a:endParaRPr lang="zh-CN" altLang="en-US" sz="2400">
              <a:latin typeface="Calibri" pitchFamily="34" charset="0"/>
              <a:ea typeface="微软雅黑"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9697" name="文本框 3"/>
          <p:cNvSpPr txBox="1">
            <a:spLocks noChangeArrowheads="1"/>
          </p:cNvSpPr>
          <p:nvPr/>
        </p:nvSpPr>
        <p:spPr bwMode="auto">
          <a:xfrm>
            <a:off x="946150" y="1995488"/>
            <a:ext cx="10569575" cy="3414712"/>
          </a:xfrm>
          <a:prstGeom prst="rect">
            <a:avLst/>
          </a:prstGeom>
          <a:noFill/>
          <a:ln w="9525">
            <a:noFill/>
            <a:miter lim="800000"/>
            <a:headEnd/>
            <a:tailEnd/>
          </a:ln>
        </p:spPr>
        <p:txBody>
          <a:bodyPr>
            <a:spAutoFit/>
          </a:bodyPr>
          <a:lstStyle/>
          <a:p>
            <a:pPr>
              <a:lnSpc>
                <a:spcPct val="150000"/>
              </a:lnSpc>
            </a:pPr>
            <a:r>
              <a:rPr lang="en-US" altLang="zh-CN" sz="2400">
                <a:latin typeface="Times New Roman" pitchFamily="18" charset="0"/>
              </a:rPr>
              <a:t>8. </a:t>
            </a:r>
            <a:r>
              <a:rPr lang="en-US" altLang="zh-CN" sz="2400">
                <a:latin typeface="Times New Roman" pitchFamily="18" charset="0"/>
                <a:ea typeface="楷体_GB2312"/>
                <a:cs typeface="楷体_GB2312"/>
              </a:rPr>
              <a:t>(2019</a:t>
            </a:r>
            <a:r>
              <a:rPr lang="zh-CN" altLang="en-US" sz="2400">
                <a:latin typeface="Calibri" pitchFamily="34" charset="0"/>
                <a:ea typeface="楷体_GB2312"/>
                <a:cs typeface="楷体_GB2312"/>
              </a:rPr>
              <a:t>郴州</a:t>
            </a:r>
            <a:r>
              <a:rPr lang="en-US" altLang="zh-CN" sz="2400">
                <a:latin typeface="Times New Roman" pitchFamily="18" charset="0"/>
                <a:ea typeface="楷体_GB2312"/>
                <a:cs typeface="楷体_GB2312"/>
              </a:rPr>
              <a:t>)</a:t>
            </a:r>
            <a:r>
              <a:rPr lang="zh-CN" altLang="en-US" sz="2400">
                <a:latin typeface="Calibri" pitchFamily="34" charset="0"/>
              </a:rPr>
              <a:t>现在流行一款鞋，穿上它走路时，鞋会发光，站着不动就不会发光．则这款鞋发光的原理，从能量转化的角度分析正确的是</a:t>
            </a:r>
            <a:r>
              <a:rPr lang="en-US" altLang="zh-CN" sz="2400">
                <a:latin typeface="Times New Roman" pitchFamily="18" charset="0"/>
              </a:rPr>
              <a:t>(</a:t>
            </a:r>
            <a:r>
              <a:rPr lang="zh-CN" altLang="en-US" sz="2400">
                <a:latin typeface="Calibri" pitchFamily="34" charset="0"/>
              </a:rPr>
              <a:t>　　</a:t>
            </a:r>
            <a:r>
              <a:rPr lang="en-US" altLang="zh-CN" sz="2400">
                <a:latin typeface="Times New Roman" pitchFamily="18" charset="0"/>
              </a:rPr>
              <a:t>)</a:t>
            </a:r>
          </a:p>
          <a:p>
            <a:r>
              <a:rPr lang="en-US" altLang="zh-CN" sz="2400">
                <a:latin typeface="Times New Roman" pitchFamily="18" charset="0"/>
              </a:rPr>
              <a:t>A. </a:t>
            </a:r>
            <a:r>
              <a:rPr lang="zh-CN" altLang="en-US" sz="2400">
                <a:latin typeface="Calibri" pitchFamily="34" charset="0"/>
              </a:rPr>
              <a:t>机械能转化为电能，再转</a:t>
            </a:r>
            <a:r>
              <a:rPr lang="zh-CN" altLang="en-US" sz="2400">
                <a:latin typeface="Times New Roman" pitchFamily="18" charset="0"/>
              </a:rPr>
              <a:t>化为光能</a:t>
            </a:r>
            <a:endParaRPr lang="en-US" sz="2400">
              <a:latin typeface="Times New Roman" pitchFamily="18" charset="0"/>
            </a:endParaRPr>
          </a:p>
          <a:p>
            <a:r>
              <a:rPr lang="en-US" altLang="zh-CN" sz="2400">
                <a:latin typeface="Times New Roman" pitchFamily="18" charset="0"/>
              </a:rPr>
              <a:t>B. </a:t>
            </a:r>
            <a:r>
              <a:rPr lang="zh-CN" altLang="en-US" sz="2400">
                <a:latin typeface="Calibri" pitchFamily="34" charset="0"/>
              </a:rPr>
              <a:t>电能转化为机械能，再转化为光能</a:t>
            </a:r>
            <a:endParaRPr lang="en-US" sz="2400">
              <a:latin typeface="Times New Roman" pitchFamily="18" charset="0"/>
            </a:endParaRPr>
          </a:p>
          <a:p>
            <a:r>
              <a:rPr lang="en-US" altLang="zh-CN" sz="2400">
                <a:latin typeface="Times New Roman" pitchFamily="18" charset="0"/>
              </a:rPr>
              <a:t>C. </a:t>
            </a:r>
            <a:r>
              <a:rPr lang="zh-CN" altLang="en-US" sz="2400">
                <a:latin typeface="Calibri" pitchFamily="34" charset="0"/>
              </a:rPr>
              <a:t>机械能转化为光能，再转化为电能</a:t>
            </a:r>
            <a:endParaRPr lang="en-US" sz="2400">
              <a:latin typeface="Times New Roman" pitchFamily="18" charset="0"/>
            </a:endParaRPr>
          </a:p>
          <a:p>
            <a:r>
              <a:rPr lang="en-US" altLang="zh-CN" sz="2400">
                <a:latin typeface="Times New Roman" pitchFamily="18" charset="0"/>
              </a:rPr>
              <a:t>D. </a:t>
            </a:r>
            <a:r>
              <a:rPr lang="zh-CN" altLang="en-US" sz="2400">
                <a:latin typeface="Calibri" pitchFamily="34" charset="0"/>
              </a:rPr>
              <a:t>光能转化为机械能，再转化为电能</a:t>
            </a:r>
            <a:endParaRPr lang="zh-CN" altLang="en-US" sz="2400">
              <a:latin typeface="Calibri" pitchFamily="34" charset="0"/>
              <a:ea typeface="微软雅黑" pitchFamily="34" charset="-122"/>
            </a:endParaRPr>
          </a:p>
        </p:txBody>
      </p:sp>
      <p:sp>
        <p:nvSpPr>
          <p:cNvPr id="11" name="文本框 10"/>
          <p:cNvSpPr txBox="1">
            <a:spLocks noChangeArrowheads="1"/>
          </p:cNvSpPr>
          <p:nvPr/>
        </p:nvSpPr>
        <p:spPr bwMode="auto">
          <a:xfrm>
            <a:off x="9118600" y="2697163"/>
            <a:ext cx="766763" cy="460375"/>
          </a:xfrm>
          <a:prstGeom prst="rect">
            <a:avLst/>
          </a:prstGeom>
          <a:noFill/>
          <a:ln w="9525">
            <a:noFill/>
            <a:miter lim="800000"/>
            <a:headEnd/>
            <a:tailEnd/>
          </a:ln>
        </p:spPr>
        <p:txBody>
          <a:bodyPr wrap="none">
            <a:spAutoFit/>
          </a:bodyPr>
          <a:lstStyle/>
          <a:p>
            <a:r>
              <a:rPr lang="en-US" altLang="zh-CN" sz="2400">
                <a:solidFill>
                  <a:srgbClr val="FF0000"/>
                </a:solidFill>
                <a:latin typeface="Times New Roman" pitchFamily="18" charset="0"/>
                <a:ea typeface="微软雅黑" pitchFamily="34" charset="-122"/>
                <a:sym typeface="+mn-ea"/>
              </a:rPr>
              <a:t> A</a:t>
            </a:r>
            <a:r>
              <a:rPr lang="zh-CN" altLang="en-US" sz="2400">
                <a:solidFill>
                  <a:srgbClr val="FF0000"/>
                </a:solidFill>
                <a:latin typeface="Calibri" pitchFamily="34" charset="0"/>
                <a:ea typeface="微软雅黑" pitchFamily="34" charset="-122"/>
                <a:sym typeface="+mn-ea"/>
              </a:rPr>
              <a:t>　</a:t>
            </a:r>
            <a:endParaRPr lang="zh-CN" altLang="en-US" sz="2400">
              <a:latin typeface="Calibri" pitchFamily="34" charset="0"/>
              <a:ea typeface="微软雅黑"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0721" name="文本框 3"/>
          <p:cNvSpPr txBox="1">
            <a:spLocks noChangeArrowheads="1"/>
          </p:cNvSpPr>
          <p:nvPr/>
        </p:nvSpPr>
        <p:spPr bwMode="auto">
          <a:xfrm>
            <a:off x="1773238" y="2282825"/>
            <a:ext cx="10569575" cy="2862263"/>
          </a:xfrm>
          <a:prstGeom prst="rect">
            <a:avLst/>
          </a:prstGeom>
          <a:noFill/>
          <a:ln w="9525">
            <a:noFill/>
            <a:miter lim="800000"/>
            <a:headEnd/>
            <a:tailEnd/>
          </a:ln>
        </p:spPr>
        <p:txBody>
          <a:bodyPr>
            <a:spAutoFit/>
          </a:bodyPr>
          <a:lstStyle/>
          <a:p>
            <a:pPr>
              <a:lnSpc>
                <a:spcPct val="150000"/>
              </a:lnSpc>
            </a:pPr>
            <a:r>
              <a:rPr lang="en-US" altLang="zh-CN" sz="2400">
                <a:latin typeface="Times New Roman" pitchFamily="18" charset="0"/>
              </a:rPr>
              <a:t>9. </a:t>
            </a:r>
            <a:r>
              <a:rPr lang="en-US" altLang="zh-CN" sz="2400">
                <a:latin typeface="Times New Roman" pitchFamily="18" charset="0"/>
                <a:ea typeface="楷体_GB2312"/>
                <a:cs typeface="楷体_GB2312"/>
              </a:rPr>
              <a:t>(2019</a:t>
            </a:r>
            <a:r>
              <a:rPr lang="zh-CN" altLang="en-US" sz="2400">
                <a:latin typeface="Calibri" pitchFamily="34" charset="0"/>
                <a:ea typeface="楷体_GB2312"/>
                <a:cs typeface="楷体_GB2312"/>
              </a:rPr>
              <a:t>广安</a:t>
            </a:r>
            <a:r>
              <a:rPr lang="en-US" altLang="zh-CN" sz="2400">
                <a:latin typeface="Times New Roman" pitchFamily="18" charset="0"/>
                <a:ea typeface="楷体_GB2312"/>
                <a:cs typeface="楷体_GB2312"/>
              </a:rPr>
              <a:t>)</a:t>
            </a:r>
            <a:r>
              <a:rPr lang="zh-CN" altLang="en-US" sz="2400">
                <a:latin typeface="Calibri" pitchFamily="34" charset="0"/>
              </a:rPr>
              <a:t>下列关于能量的说法中，正确的是</a:t>
            </a:r>
            <a:r>
              <a:rPr lang="en-US" altLang="zh-CN" sz="2400">
                <a:latin typeface="Times New Roman" pitchFamily="18" charset="0"/>
              </a:rPr>
              <a:t>(</a:t>
            </a:r>
            <a:r>
              <a:rPr lang="zh-CN" altLang="en-US" sz="2400">
                <a:latin typeface="Calibri" pitchFamily="34" charset="0"/>
              </a:rPr>
              <a:t>　　</a:t>
            </a:r>
            <a:r>
              <a:rPr lang="en-US" altLang="zh-CN" sz="2400">
                <a:latin typeface="Times New Roman" pitchFamily="18" charset="0"/>
              </a:rPr>
              <a:t>)</a:t>
            </a:r>
          </a:p>
          <a:p>
            <a:r>
              <a:rPr lang="en-US" altLang="zh-CN" sz="2400">
                <a:latin typeface="Times New Roman" pitchFamily="18" charset="0"/>
              </a:rPr>
              <a:t>A. </a:t>
            </a:r>
            <a:r>
              <a:rPr lang="zh-CN" altLang="en-US" sz="2400">
                <a:latin typeface="Calibri" pitchFamily="34" charset="0"/>
              </a:rPr>
              <a:t>洗衣机工作时是将机械能转化为电能</a:t>
            </a:r>
            <a:endParaRPr lang="en-US" sz="2400">
              <a:latin typeface="Times New Roman" pitchFamily="18" charset="0"/>
            </a:endParaRPr>
          </a:p>
          <a:p>
            <a:r>
              <a:rPr lang="en-US" altLang="zh-CN" sz="2400">
                <a:latin typeface="Times New Roman" pitchFamily="18" charset="0"/>
              </a:rPr>
              <a:t>B. </a:t>
            </a:r>
            <a:r>
              <a:rPr lang="zh-CN" altLang="en-US" sz="2400">
                <a:latin typeface="Calibri" pitchFamily="34" charset="0"/>
              </a:rPr>
              <a:t>电水壶工作时是将内能转化为电能</a:t>
            </a:r>
            <a:endParaRPr lang="en-US" sz="2400">
              <a:latin typeface="Times New Roman" pitchFamily="18" charset="0"/>
            </a:endParaRPr>
          </a:p>
          <a:p>
            <a:r>
              <a:rPr lang="en-US" altLang="zh-CN" sz="2400">
                <a:latin typeface="Times New Roman" pitchFamily="18" charset="0"/>
              </a:rPr>
              <a:t>C. </a:t>
            </a:r>
            <a:r>
              <a:rPr lang="zh-CN" altLang="en-US" sz="2400">
                <a:latin typeface="Calibri" pitchFamily="34" charset="0"/>
              </a:rPr>
              <a:t>用热水泡脚，身体会感觉暖和，说明内能可以转移</a:t>
            </a:r>
            <a:endParaRPr lang="en-US" sz="2400">
              <a:latin typeface="Times New Roman" pitchFamily="18" charset="0"/>
            </a:endParaRPr>
          </a:p>
          <a:p>
            <a:r>
              <a:rPr lang="en-US" altLang="zh-CN" sz="2400">
                <a:latin typeface="Times New Roman" pitchFamily="18" charset="0"/>
              </a:rPr>
              <a:t>D. </a:t>
            </a:r>
            <a:r>
              <a:rPr lang="zh-CN" altLang="en-US" sz="2400">
                <a:latin typeface="Calibri" pitchFamily="34" charset="0"/>
              </a:rPr>
              <a:t>能量无论是转化还是转移，能量总和会逐渐减少</a:t>
            </a:r>
            <a:endParaRPr lang="zh-CN" altLang="en-US" sz="2400">
              <a:latin typeface="Calibri" pitchFamily="34" charset="0"/>
              <a:ea typeface="微软雅黑" pitchFamily="34" charset="-122"/>
            </a:endParaRPr>
          </a:p>
        </p:txBody>
      </p:sp>
      <p:sp>
        <p:nvSpPr>
          <p:cNvPr id="11" name="文本框 10"/>
          <p:cNvSpPr txBox="1">
            <a:spLocks noChangeArrowheads="1"/>
          </p:cNvSpPr>
          <p:nvPr/>
        </p:nvSpPr>
        <p:spPr bwMode="auto">
          <a:xfrm>
            <a:off x="8301038" y="2444750"/>
            <a:ext cx="487362" cy="830263"/>
          </a:xfrm>
          <a:prstGeom prst="rect">
            <a:avLst/>
          </a:prstGeom>
          <a:noFill/>
          <a:ln w="9525">
            <a:noFill/>
            <a:miter lim="800000"/>
            <a:headEnd/>
            <a:tailEnd/>
          </a:ln>
        </p:spPr>
        <p:txBody>
          <a:bodyPr>
            <a:spAutoFit/>
          </a:bodyPr>
          <a:lstStyle/>
          <a:p>
            <a:r>
              <a:rPr lang="en-US" altLang="zh-CN" sz="2400">
                <a:solidFill>
                  <a:srgbClr val="FF0000"/>
                </a:solidFill>
                <a:latin typeface="Times New Roman" pitchFamily="18" charset="0"/>
                <a:ea typeface="微软雅黑" pitchFamily="34" charset="-122"/>
                <a:sym typeface="+mn-ea"/>
              </a:rPr>
              <a:t> C</a:t>
            </a:r>
            <a:endParaRPr lang="en-US" altLang="zh-CN" sz="2400" b="1">
              <a:solidFill>
                <a:srgbClr val="FF0000"/>
              </a:solidFill>
              <a:latin typeface="Times New Roman" pitchFamily="18" charset="0"/>
              <a:ea typeface="微软雅黑" pitchFamily="34" charset="-122"/>
              <a:sym typeface="+mn-ea"/>
            </a:endParaRPr>
          </a:p>
          <a:p>
            <a:r>
              <a:rPr lang="zh-CN" altLang="en-US" sz="2400">
                <a:solidFill>
                  <a:srgbClr val="FF0000"/>
                </a:solidFill>
                <a:latin typeface="Calibri" pitchFamily="34" charset="0"/>
                <a:ea typeface="微软雅黑" pitchFamily="34" charset="-122"/>
                <a:sym typeface="+mn-ea"/>
              </a:rPr>
              <a:t>　</a:t>
            </a:r>
            <a:endParaRPr lang="zh-CN" altLang="en-US" sz="2400">
              <a:latin typeface="Calibri" pitchFamily="34" charset="0"/>
              <a:ea typeface="微软雅黑"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31745" name="组合 13"/>
          <p:cNvGrpSpPr>
            <a:grpSpLocks/>
          </p:cNvGrpSpPr>
          <p:nvPr/>
        </p:nvGrpSpPr>
        <p:grpSpPr bwMode="auto">
          <a:xfrm>
            <a:off x="865188" y="1377950"/>
            <a:ext cx="10210800" cy="522288"/>
            <a:chOff x="894" y="3246"/>
            <a:chExt cx="16080" cy="822"/>
          </a:xfrm>
        </p:grpSpPr>
        <p:sp>
          <p:nvSpPr>
            <p:cNvPr id="31749" name="文本框 4"/>
            <p:cNvSpPr txBox="1">
              <a:spLocks noChangeArrowheads="1"/>
            </p:cNvSpPr>
            <p:nvPr/>
          </p:nvSpPr>
          <p:spPr bwMode="auto">
            <a:xfrm>
              <a:off x="3894" y="3246"/>
              <a:ext cx="13080" cy="822"/>
            </a:xfrm>
            <a:prstGeom prst="rect">
              <a:avLst/>
            </a:prstGeom>
            <a:noFill/>
            <a:ln w="9525">
              <a:noFill/>
              <a:miter lim="800000"/>
              <a:headEnd/>
              <a:tailEnd/>
            </a:ln>
          </p:spPr>
          <p:txBody>
            <a:bodyPr>
              <a:spAutoFit/>
            </a:bodyPr>
            <a:lstStyle/>
            <a:p>
              <a:r>
                <a:rPr lang="zh-CN" altLang="en-US" sz="2800">
                  <a:latin typeface="Times New Roman" pitchFamily="18" charset="0"/>
                  <a:ea typeface="黑体" pitchFamily="49" charset="-122"/>
                  <a:cs typeface="Times New Roman" pitchFamily="18" charset="0"/>
                </a:rPr>
                <a:t>能源及其分类、可持续发展</a:t>
              </a:r>
              <a:r>
                <a:rPr lang="zh-CN" altLang="en-US" sz="2400">
                  <a:latin typeface="Times New Roman" pitchFamily="18" charset="0"/>
                  <a:ea typeface="楷体" pitchFamily="49" charset="-122"/>
                  <a:cs typeface="Times New Roman" pitchFamily="18" charset="0"/>
                </a:rPr>
                <a:t>(2018.1，2017.6)</a:t>
              </a:r>
            </a:p>
          </p:txBody>
        </p:sp>
        <p:grpSp>
          <p:nvGrpSpPr>
            <p:cNvPr id="31750" name="组合 13"/>
            <p:cNvGrpSpPr>
              <a:grpSpLocks/>
            </p:cNvGrpSpPr>
            <p:nvPr/>
          </p:nvGrpSpPr>
          <p:grpSpPr bwMode="auto">
            <a:xfrm>
              <a:off x="894" y="3246"/>
              <a:ext cx="2665" cy="822"/>
              <a:chOff x="6686" y="8865"/>
              <a:chExt cx="2836" cy="877"/>
            </a:xfrm>
          </p:grpSpPr>
          <p:pic>
            <p:nvPicPr>
              <p:cNvPr id="31751" name="图片 9" descr="考点2字"/>
              <p:cNvPicPr>
                <a:picLocks noChangeAspect="1"/>
              </p:cNvPicPr>
              <p:nvPr/>
            </p:nvPicPr>
            <p:blipFill>
              <a:blip r:embed="rId2"/>
              <a:srcRect/>
              <a:stretch>
                <a:fillRect/>
              </a:stretch>
            </p:blipFill>
            <p:spPr bwMode="auto">
              <a:xfrm>
                <a:off x="6686" y="8865"/>
                <a:ext cx="2836" cy="821"/>
              </a:xfrm>
              <a:prstGeom prst="rect">
                <a:avLst/>
              </a:prstGeom>
              <a:noFill/>
              <a:ln w="9525">
                <a:noFill/>
                <a:miter lim="800000"/>
                <a:headEnd/>
                <a:tailEnd/>
              </a:ln>
            </p:spPr>
          </p:pic>
          <p:sp>
            <p:nvSpPr>
              <p:cNvPr id="31752" name="文本框 10"/>
              <p:cNvSpPr txBox="1">
                <a:spLocks noChangeArrowheads="1"/>
              </p:cNvSpPr>
              <p:nvPr/>
            </p:nvSpPr>
            <p:spPr bwMode="auto">
              <a:xfrm>
                <a:off x="6686" y="8865"/>
                <a:ext cx="1536" cy="877"/>
              </a:xfrm>
              <a:prstGeom prst="rect">
                <a:avLst/>
              </a:prstGeom>
              <a:noFill/>
              <a:ln w="9525">
                <a:noFill/>
                <a:miter lim="800000"/>
                <a:headEnd/>
                <a:tailEnd/>
              </a:ln>
            </p:spPr>
            <p:txBody>
              <a:bodyPr>
                <a:spAutoFit/>
              </a:bodyPr>
              <a:lstStyle/>
              <a:p>
                <a:r>
                  <a:rPr lang="zh-CN" altLang="en-US" sz="2800" b="1">
                    <a:latin typeface="Times New Roman" pitchFamily="18" charset="0"/>
                    <a:ea typeface="黑体" pitchFamily="49" charset="-122"/>
                  </a:rPr>
                  <a:t>类型</a:t>
                </a:r>
              </a:p>
            </p:txBody>
          </p:sp>
          <p:sp>
            <p:nvSpPr>
              <p:cNvPr id="31753" name="文本框 11"/>
              <p:cNvSpPr txBox="1">
                <a:spLocks noChangeArrowheads="1"/>
              </p:cNvSpPr>
              <p:nvPr/>
            </p:nvSpPr>
            <p:spPr bwMode="auto">
              <a:xfrm rot="10800000" flipV="1">
                <a:off x="8667" y="8865"/>
                <a:ext cx="668" cy="877"/>
              </a:xfrm>
              <a:prstGeom prst="rect">
                <a:avLst/>
              </a:prstGeom>
              <a:noFill/>
              <a:ln w="9525">
                <a:noFill/>
                <a:miter lim="800000"/>
                <a:headEnd/>
                <a:tailEnd/>
              </a:ln>
            </p:spPr>
            <p:txBody>
              <a:bodyPr>
                <a:spAutoFit/>
              </a:bodyPr>
              <a:lstStyle/>
              <a:p>
                <a:r>
                  <a:rPr lang="en-US" altLang="zh-CN" sz="2800" b="1">
                    <a:latin typeface="Times New Roman" pitchFamily="18" charset="0"/>
                    <a:ea typeface="黑体" pitchFamily="49" charset="-122"/>
                    <a:cs typeface="Times New Roman" pitchFamily="18" charset="0"/>
                  </a:rPr>
                  <a:t>4</a:t>
                </a:r>
              </a:p>
            </p:txBody>
          </p:sp>
        </p:grpSp>
      </p:grpSp>
      <p:sp>
        <p:nvSpPr>
          <p:cNvPr id="31746" name="文本框 101"/>
          <p:cNvSpPr txBox="1">
            <a:spLocks noChangeArrowheads="1"/>
          </p:cNvSpPr>
          <p:nvPr/>
        </p:nvSpPr>
        <p:spPr bwMode="auto">
          <a:xfrm>
            <a:off x="742950" y="1865313"/>
            <a:ext cx="10888663" cy="3968750"/>
          </a:xfrm>
          <a:prstGeom prst="rect">
            <a:avLst/>
          </a:prstGeom>
          <a:noFill/>
          <a:ln w="9525">
            <a:noFill/>
            <a:miter lim="800000"/>
            <a:headEnd/>
            <a:tailEnd/>
          </a:ln>
        </p:spPr>
        <p:txBody>
          <a:bodyPr>
            <a:spAutoFit/>
          </a:bodyPr>
          <a:lstStyle/>
          <a:p>
            <a:pPr>
              <a:lnSpc>
                <a:spcPct val="150000"/>
              </a:lnSpc>
            </a:pPr>
            <a:r>
              <a:rPr lang="en-US" altLang="zh-CN" sz="2400">
                <a:latin typeface="Times New Roman" pitchFamily="18" charset="0"/>
              </a:rPr>
              <a:t>10. </a:t>
            </a:r>
            <a:r>
              <a:rPr lang="en-US" altLang="zh-CN" sz="2400">
                <a:latin typeface="Times New Roman" pitchFamily="18" charset="0"/>
                <a:ea typeface="楷体_GB2312"/>
                <a:cs typeface="楷体_GB2312"/>
              </a:rPr>
              <a:t>(2018</a:t>
            </a:r>
            <a:r>
              <a:rPr lang="zh-CN" altLang="en-US" sz="2400">
                <a:latin typeface="Calibri" pitchFamily="34" charset="0"/>
                <a:ea typeface="楷体_GB2312"/>
                <a:cs typeface="楷体_GB2312"/>
              </a:rPr>
              <a:t>福建</a:t>
            </a:r>
            <a:r>
              <a:rPr lang="en-US" altLang="zh-CN" sz="2400">
                <a:latin typeface="Times New Roman" pitchFamily="18" charset="0"/>
                <a:ea typeface="楷体_GB2312"/>
                <a:cs typeface="楷体_GB2312"/>
              </a:rPr>
              <a:t>1</a:t>
            </a:r>
            <a:r>
              <a:rPr lang="zh-CN" altLang="en-US" sz="2400">
                <a:latin typeface="Calibri" pitchFamily="34" charset="0"/>
                <a:ea typeface="楷体_GB2312"/>
                <a:cs typeface="楷体_GB2312"/>
              </a:rPr>
              <a:t>题</a:t>
            </a:r>
            <a:r>
              <a:rPr lang="en-US" altLang="zh-CN" sz="2400">
                <a:latin typeface="Times New Roman" pitchFamily="18" charset="0"/>
                <a:ea typeface="楷体_GB2312"/>
                <a:cs typeface="楷体_GB2312"/>
              </a:rPr>
              <a:t>2</a:t>
            </a:r>
            <a:r>
              <a:rPr lang="zh-CN" altLang="en-US" sz="2400">
                <a:latin typeface="Calibri" pitchFamily="34" charset="0"/>
                <a:ea typeface="楷体_GB2312"/>
                <a:cs typeface="楷体_GB2312"/>
              </a:rPr>
              <a:t>分</a:t>
            </a:r>
            <a:r>
              <a:rPr lang="en-US" altLang="zh-CN" sz="2400">
                <a:latin typeface="Times New Roman" pitchFamily="18" charset="0"/>
                <a:ea typeface="楷体_GB2312"/>
                <a:cs typeface="楷体_GB2312"/>
              </a:rPr>
              <a:t>)</a:t>
            </a:r>
            <a:r>
              <a:rPr lang="zh-CN" altLang="en-US" sz="2400">
                <a:latin typeface="Calibri" pitchFamily="34" charset="0"/>
              </a:rPr>
              <a:t>物理学家霍金常提醒人们关注能源和人类生存问题．下列属于可再生能源的是</a:t>
            </a:r>
            <a:r>
              <a:rPr lang="en-US" altLang="zh-CN" sz="2400">
                <a:latin typeface="Times New Roman" pitchFamily="18" charset="0"/>
              </a:rPr>
              <a:t>(</a:t>
            </a:r>
            <a:r>
              <a:rPr lang="zh-CN" altLang="en-US" sz="2400">
                <a:latin typeface="Calibri" pitchFamily="34" charset="0"/>
              </a:rPr>
              <a:t>　　</a:t>
            </a:r>
            <a:r>
              <a:rPr lang="en-US" altLang="zh-CN" sz="2400">
                <a:latin typeface="Times New Roman" pitchFamily="18" charset="0"/>
              </a:rPr>
              <a:t>)</a:t>
            </a:r>
          </a:p>
          <a:p>
            <a:r>
              <a:rPr lang="en-US" altLang="zh-CN" sz="2400">
                <a:latin typeface="Times New Roman" pitchFamily="18" charset="0"/>
              </a:rPr>
              <a:t>A. </a:t>
            </a:r>
            <a:r>
              <a:rPr lang="zh-CN" altLang="en-US" sz="2400">
                <a:latin typeface="Calibri" pitchFamily="34" charset="0"/>
              </a:rPr>
              <a:t>煤                </a:t>
            </a:r>
            <a:r>
              <a:rPr lang="en-US" altLang="zh-CN" sz="2400">
                <a:latin typeface="Times New Roman" pitchFamily="18" charset="0"/>
              </a:rPr>
              <a:t>B. </a:t>
            </a:r>
            <a:r>
              <a:rPr lang="zh-CN" altLang="en-US" sz="2400">
                <a:latin typeface="Calibri" pitchFamily="34" charset="0"/>
              </a:rPr>
              <a:t>石油               </a:t>
            </a:r>
            <a:r>
              <a:rPr lang="en-US" altLang="zh-CN" sz="2400">
                <a:latin typeface="Times New Roman" pitchFamily="18" charset="0"/>
              </a:rPr>
              <a:t>C. </a:t>
            </a:r>
            <a:r>
              <a:rPr lang="zh-CN" altLang="en-US" sz="2400">
                <a:latin typeface="Calibri" pitchFamily="34" charset="0"/>
              </a:rPr>
              <a:t>天然气                  </a:t>
            </a:r>
            <a:r>
              <a:rPr lang="en-US" altLang="zh-CN" sz="2400">
                <a:latin typeface="Times New Roman" pitchFamily="18" charset="0"/>
              </a:rPr>
              <a:t>D. </a:t>
            </a:r>
            <a:r>
              <a:rPr lang="zh-CN" altLang="en-US" sz="2400">
                <a:latin typeface="Calibri" pitchFamily="34" charset="0"/>
              </a:rPr>
              <a:t>风能</a:t>
            </a:r>
            <a:endParaRPr lang="en-US" sz="2400">
              <a:latin typeface="Times New Roman" pitchFamily="18" charset="0"/>
            </a:endParaRPr>
          </a:p>
          <a:p>
            <a:r>
              <a:rPr lang="en-US" altLang="zh-CN" sz="2400">
                <a:latin typeface="Times New Roman" pitchFamily="18" charset="0"/>
              </a:rPr>
              <a:t>11. </a:t>
            </a:r>
            <a:r>
              <a:rPr lang="en-US" altLang="zh-CN" sz="2400">
                <a:latin typeface="Times New Roman" pitchFamily="18" charset="0"/>
                <a:ea typeface="楷体_GB2312"/>
                <a:cs typeface="楷体_GB2312"/>
              </a:rPr>
              <a:t>(2017</a:t>
            </a:r>
            <a:r>
              <a:rPr lang="zh-CN" altLang="en-US" sz="2400">
                <a:latin typeface="Calibri" pitchFamily="34" charset="0"/>
                <a:ea typeface="楷体_GB2312"/>
                <a:cs typeface="楷体_GB2312"/>
              </a:rPr>
              <a:t>福建</a:t>
            </a:r>
            <a:r>
              <a:rPr lang="en-US" altLang="zh-CN" sz="2400">
                <a:latin typeface="Times New Roman" pitchFamily="18" charset="0"/>
                <a:ea typeface="楷体_GB2312"/>
                <a:cs typeface="楷体_GB2312"/>
              </a:rPr>
              <a:t>6</a:t>
            </a:r>
            <a:r>
              <a:rPr lang="zh-CN" altLang="en-US" sz="2400">
                <a:latin typeface="Calibri" pitchFamily="34" charset="0"/>
                <a:ea typeface="楷体_GB2312"/>
                <a:cs typeface="楷体_GB2312"/>
              </a:rPr>
              <a:t>题</a:t>
            </a:r>
            <a:r>
              <a:rPr lang="en-US" altLang="zh-CN" sz="2400">
                <a:latin typeface="Times New Roman" pitchFamily="18" charset="0"/>
                <a:ea typeface="楷体_GB2312"/>
                <a:cs typeface="楷体_GB2312"/>
              </a:rPr>
              <a:t>2</a:t>
            </a:r>
            <a:r>
              <a:rPr lang="zh-CN" altLang="en-US" sz="2400">
                <a:latin typeface="Calibri" pitchFamily="34" charset="0"/>
                <a:ea typeface="楷体_GB2312"/>
                <a:cs typeface="楷体_GB2312"/>
              </a:rPr>
              <a:t>分</a:t>
            </a:r>
            <a:r>
              <a:rPr lang="en-US" altLang="zh-CN" sz="2400">
                <a:latin typeface="Times New Roman" pitchFamily="18" charset="0"/>
                <a:ea typeface="楷体_GB2312"/>
                <a:cs typeface="楷体_GB2312"/>
              </a:rPr>
              <a:t>)</a:t>
            </a:r>
            <a:r>
              <a:rPr lang="zh-CN" altLang="en-US" sz="2400">
                <a:latin typeface="Calibri" pitchFamily="34" charset="0"/>
              </a:rPr>
              <a:t>为缓解电力紧张的状况，我省正在加大核电站的建设．下列说法正确的是</a:t>
            </a:r>
            <a:r>
              <a:rPr lang="en-US" altLang="zh-CN" sz="2400">
                <a:latin typeface="Times New Roman" pitchFamily="18" charset="0"/>
              </a:rPr>
              <a:t>(</a:t>
            </a:r>
            <a:r>
              <a:rPr lang="zh-CN" altLang="en-US" sz="2400">
                <a:latin typeface="Calibri" pitchFamily="34" charset="0"/>
              </a:rPr>
              <a:t>　　</a:t>
            </a:r>
            <a:r>
              <a:rPr lang="en-US" altLang="zh-CN" sz="2400">
                <a:latin typeface="Times New Roman" pitchFamily="18" charset="0"/>
              </a:rPr>
              <a:t>)</a:t>
            </a:r>
          </a:p>
          <a:p>
            <a:r>
              <a:rPr lang="en-US" altLang="zh-CN" sz="2400">
                <a:latin typeface="Times New Roman" pitchFamily="18" charset="0"/>
              </a:rPr>
              <a:t>A. </a:t>
            </a:r>
            <a:r>
              <a:rPr lang="zh-CN" altLang="en-US" sz="2400">
                <a:latin typeface="Calibri" pitchFamily="34" charset="0"/>
              </a:rPr>
              <a:t>核电站将核能最终转化为电能           </a:t>
            </a:r>
            <a:r>
              <a:rPr lang="en-US" altLang="zh-CN" sz="2400">
                <a:latin typeface="Times New Roman" pitchFamily="18" charset="0"/>
              </a:rPr>
              <a:t>B. </a:t>
            </a:r>
            <a:r>
              <a:rPr lang="zh-CN" altLang="en-US" sz="2400">
                <a:latin typeface="Calibri" pitchFamily="34" charset="0"/>
              </a:rPr>
              <a:t>核反应堆中发生的是不可控制的核裂变</a:t>
            </a:r>
            <a:endParaRPr lang="en-US" sz="2400">
              <a:latin typeface="Times New Roman" pitchFamily="18" charset="0"/>
            </a:endParaRPr>
          </a:p>
          <a:p>
            <a:r>
              <a:rPr lang="en-US" altLang="zh-CN" sz="2400">
                <a:latin typeface="Times New Roman" pitchFamily="18" charset="0"/>
              </a:rPr>
              <a:t>C. </a:t>
            </a:r>
            <a:r>
              <a:rPr lang="zh-CN" altLang="en-US" sz="2400">
                <a:latin typeface="Calibri" pitchFamily="34" charset="0"/>
              </a:rPr>
              <a:t>核能发电使用的燃料是天然气           </a:t>
            </a:r>
            <a:r>
              <a:rPr lang="en-US" altLang="zh-CN" sz="2400">
                <a:latin typeface="Times New Roman" pitchFamily="18" charset="0"/>
              </a:rPr>
              <a:t>D. </a:t>
            </a:r>
            <a:r>
              <a:rPr lang="zh-CN" altLang="en-US" sz="2400">
                <a:latin typeface="Calibri" pitchFamily="34" charset="0"/>
              </a:rPr>
              <a:t>核电站利用</a:t>
            </a:r>
            <a:r>
              <a:rPr lang="zh-CN" altLang="en-US" sz="2400">
                <a:latin typeface="Times New Roman" pitchFamily="18" charset="0"/>
              </a:rPr>
              <a:t>的核能属于可再生能源</a:t>
            </a:r>
            <a:endParaRPr lang="zh-CN" altLang="en-US" sz="2400">
              <a:latin typeface="Calibri" pitchFamily="34" charset="0"/>
              <a:ea typeface="微软雅黑" pitchFamily="34" charset="-122"/>
            </a:endParaRPr>
          </a:p>
        </p:txBody>
      </p:sp>
      <p:sp>
        <p:nvSpPr>
          <p:cNvPr id="11" name="文本框 10"/>
          <p:cNvSpPr txBox="1">
            <a:spLocks noChangeArrowheads="1"/>
          </p:cNvSpPr>
          <p:nvPr/>
        </p:nvSpPr>
        <p:spPr bwMode="auto">
          <a:xfrm>
            <a:off x="3659188" y="2554288"/>
            <a:ext cx="1089025" cy="460375"/>
          </a:xfrm>
          <a:prstGeom prst="rect">
            <a:avLst/>
          </a:prstGeom>
          <a:noFill/>
          <a:ln w="9525">
            <a:noFill/>
            <a:miter lim="800000"/>
            <a:headEnd/>
            <a:tailEnd/>
          </a:ln>
        </p:spPr>
        <p:txBody>
          <a:bodyPr wrap="none">
            <a:spAutoFit/>
          </a:bodyPr>
          <a:lstStyle/>
          <a:p>
            <a:r>
              <a:rPr lang="en-US" altLang="zh-CN" sz="2400">
                <a:solidFill>
                  <a:srgbClr val="FF0000"/>
                </a:solidFill>
                <a:latin typeface="Times New Roman" pitchFamily="18" charset="0"/>
                <a:ea typeface="微软雅黑" pitchFamily="34" charset="-122"/>
                <a:sym typeface="+mn-ea"/>
              </a:rPr>
              <a:t> D</a:t>
            </a:r>
            <a:r>
              <a:rPr lang="zh-CN" altLang="en-US" sz="2400">
                <a:solidFill>
                  <a:srgbClr val="FF0000"/>
                </a:solidFill>
                <a:latin typeface="Calibri" pitchFamily="34" charset="0"/>
                <a:ea typeface="微软雅黑" pitchFamily="34" charset="-122"/>
                <a:sym typeface="+mn-ea"/>
              </a:rPr>
              <a:t>　　</a:t>
            </a:r>
            <a:endParaRPr lang="zh-CN" altLang="en-US" sz="2400">
              <a:latin typeface="Calibri" pitchFamily="34" charset="0"/>
              <a:ea typeface="微软雅黑" pitchFamily="34" charset="-122"/>
            </a:endParaRPr>
          </a:p>
        </p:txBody>
      </p:sp>
      <p:sp>
        <p:nvSpPr>
          <p:cNvPr id="2" name="文本框 1"/>
          <p:cNvSpPr txBox="1">
            <a:spLocks noChangeArrowheads="1"/>
          </p:cNvSpPr>
          <p:nvPr/>
        </p:nvSpPr>
        <p:spPr bwMode="auto">
          <a:xfrm>
            <a:off x="3057525" y="4252913"/>
            <a:ext cx="766763" cy="460375"/>
          </a:xfrm>
          <a:prstGeom prst="rect">
            <a:avLst/>
          </a:prstGeom>
          <a:noFill/>
          <a:ln w="9525">
            <a:noFill/>
            <a:miter lim="800000"/>
            <a:headEnd/>
            <a:tailEnd/>
          </a:ln>
        </p:spPr>
        <p:txBody>
          <a:bodyPr wrap="none">
            <a:spAutoFit/>
          </a:bodyPr>
          <a:lstStyle/>
          <a:p>
            <a:r>
              <a:rPr lang="en-US" altLang="zh-CN" sz="2400">
                <a:solidFill>
                  <a:srgbClr val="FF0000"/>
                </a:solidFill>
                <a:latin typeface="Times New Roman" pitchFamily="18" charset="0"/>
                <a:ea typeface="微软雅黑" pitchFamily="34" charset="-122"/>
                <a:sym typeface="+mn-ea"/>
              </a:rPr>
              <a:t> A</a:t>
            </a:r>
            <a:r>
              <a:rPr lang="zh-CN" altLang="en-US" sz="2400">
                <a:solidFill>
                  <a:srgbClr val="FF0000"/>
                </a:solidFill>
                <a:latin typeface="Calibri" pitchFamily="34" charset="0"/>
                <a:ea typeface="微软雅黑" pitchFamily="34" charset="-122"/>
                <a:sym typeface="+mn-ea"/>
              </a:rPr>
              <a:t>　</a:t>
            </a:r>
            <a:endParaRPr lang="zh-CN" altLang="en-US" sz="2400">
              <a:latin typeface="Calibri" pitchFamily="34" charset="0"/>
              <a:ea typeface="微软雅黑"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32769" name="组合 11"/>
          <p:cNvGrpSpPr>
            <a:grpSpLocks/>
          </p:cNvGrpSpPr>
          <p:nvPr/>
        </p:nvGrpSpPr>
        <p:grpSpPr bwMode="auto">
          <a:xfrm>
            <a:off x="1098550" y="1704975"/>
            <a:ext cx="1838325" cy="474663"/>
            <a:chOff x="1318" y="2359"/>
            <a:chExt cx="2896" cy="747"/>
          </a:xfrm>
        </p:grpSpPr>
        <p:pic>
          <p:nvPicPr>
            <p:cNvPr id="32772" name="图片 12" descr="三级标"/>
            <p:cNvPicPr>
              <a:picLocks noChangeAspect="1"/>
            </p:cNvPicPr>
            <p:nvPr/>
          </p:nvPicPr>
          <p:blipFill>
            <a:blip r:embed="rId2"/>
            <a:srcRect/>
            <a:stretch>
              <a:fillRect/>
            </a:stretch>
          </p:blipFill>
          <p:spPr bwMode="auto">
            <a:xfrm>
              <a:off x="1318" y="2359"/>
              <a:ext cx="2896" cy="714"/>
            </a:xfrm>
            <a:prstGeom prst="rect">
              <a:avLst/>
            </a:prstGeom>
            <a:noFill/>
            <a:ln w="9525">
              <a:noFill/>
              <a:miter lim="800000"/>
              <a:headEnd/>
              <a:tailEnd/>
            </a:ln>
          </p:spPr>
        </p:pic>
        <p:sp>
          <p:nvSpPr>
            <p:cNvPr id="32773" name="文本框 16"/>
            <p:cNvSpPr txBox="1">
              <a:spLocks noChangeArrowheads="1"/>
            </p:cNvSpPr>
            <p:nvPr/>
          </p:nvSpPr>
          <p:spPr bwMode="auto">
            <a:xfrm>
              <a:off x="1517" y="2381"/>
              <a:ext cx="2281" cy="725"/>
            </a:xfrm>
            <a:prstGeom prst="rect">
              <a:avLst/>
            </a:prstGeom>
            <a:noFill/>
            <a:ln w="9525">
              <a:noFill/>
              <a:miter lim="800000"/>
              <a:headEnd/>
              <a:tailEnd/>
            </a:ln>
          </p:spPr>
          <p:txBody>
            <a:bodyPr>
              <a:spAutoFit/>
            </a:bodyPr>
            <a:lstStyle/>
            <a:p>
              <a:r>
                <a:rPr lang="zh-CN" altLang="en-US" sz="2400" b="1">
                  <a:latin typeface="黑体" pitchFamily="49" charset="-122"/>
                  <a:ea typeface="黑体" pitchFamily="49" charset="-122"/>
                </a:rPr>
                <a:t>拓展训练</a:t>
              </a:r>
            </a:p>
          </p:txBody>
        </p:sp>
      </p:grpSp>
      <p:sp>
        <p:nvSpPr>
          <p:cNvPr id="32770" name="文本框 101"/>
          <p:cNvSpPr txBox="1">
            <a:spLocks noChangeArrowheads="1"/>
          </p:cNvSpPr>
          <p:nvPr/>
        </p:nvSpPr>
        <p:spPr bwMode="auto">
          <a:xfrm>
            <a:off x="1098550" y="2228850"/>
            <a:ext cx="9994900" cy="3414713"/>
          </a:xfrm>
          <a:prstGeom prst="rect">
            <a:avLst/>
          </a:prstGeom>
          <a:noFill/>
          <a:ln w="9525">
            <a:noFill/>
            <a:miter lim="800000"/>
            <a:headEnd/>
            <a:tailEnd/>
          </a:ln>
        </p:spPr>
        <p:txBody>
          <a:bodyPr>
            <a:spAutoFit/>
          </a:bodyPr>
          <a:lstStyle/>
          <a:p>
            <a:pPr>
              <a:lnSpc>
                <a:spcPct val="150000"/>
              </a:lnSpc>
            </a:pPr>
            <a:r>
              <a:rPr lang="en-US" altLang="zh-CN" sz="2400">
                <a:latin typeface="Times New Roman" pitchFamily="18" charset="0"/>
              </a:rPr>
              <a:t>12. </a:t>
            </a:r>
            <a:r>
              <a:rPr lang="en-US" altLang="zh-CN" sz="2400">
                <a:latin typeface="Times New Roman" pitchFamily="18" charset="0"/>
                <a:ea typeface="楷体_GB2312"/>
                <a:cs typeface="楷体_GB2312"/>
              </a:rPr>
              <a:t>(2019</a:t>
            </a:r>
            <a:r>
              <a:rPr lang="zh-CN" altLang="en-US" sz="2400">
                <a:latin typeface="Calibri" pitchFamily="34" charset="0"/>
                <a:ea typeface="楷体_GB2312"/>
                <a:cs typeface="楷体_GB2312"/>
              </a:rPr>
              <a:t>泉州九上期末质检</a:t>
            </a:r>
            <a:r>
              <a:rPr lang="en-US" altLang="zh-CN" sz="2400">
                <a:latin typeface="Times New Roman" pitchFamily="18" charset="0"/>
                <a:ea typeface="楷体_GB2312"/>
                <a:cs typeface="楷体_GB2312"/>
              </a:rPr>
              <a:t>)</a:t>
            </a:r>
            <a:r>
              <a:rPr lang="zh-CN" altLang="en-US" sz="2400">
                <a:latin typeface="Calibri" pitchFamily="34" charset="0"/>
              </a:rPr>
              <a:t>下列做法符合</a:t>
            </a:r>
            <a:r>
              <a:rPr lang="en-US" sz="2400">
                <a:latin typeface="宋体" charset="-122"/>
                <a:ea typeface="微软雅黑" pitchFamily="34" charset="-122"/>
                <a:cs typeface="Times New Roman" pitchFamily="18" charset="0"/>
              </a:rPr>
              <a:t>“</a:t>
            </a:r>
            <a:r>
              <a:rPr lang="zh-CN" altLang="en-US" sz="2400">
                <a:latin typeface="Calibri" pitchFamily="34" charset="0"/>
              </a:rPr>
              <a:t>绿色环保、节能减排</a:t>
            </a:r>
            <a:r>
              <a:rPr lang="en-US" sz="2400">
                <a:latin typeface="宋体" charset="-122"/>
                <a:ea typeface="微软雅黑" pitchFamily="34" charset="-122"/>
                <a:cs typeface="Times New Roman" pitchFamily="18" charset="0"/>
              </a:rPr>
              <a:t>”</a:t>
            </a:r>
            <a:r>
              <a:rPr lang="zh-CN" altLang="en-US" sz="2400">
                <a:latin typeface="Calibri" pitchFamily="34" charset="0"/>
              </a:rPr>
              <a:t>理念的是</a:t>
            </a:r>
            <a:r>
              <a:rPr lang="en-US" altLang="zh-CN" sz="2400">
                <a:latin typeface="Times New Roman" pitchFamily="18" charset="0"/>
              </a:rPr>
              <a:t>(</a:t>
            </a:r>
            <a:r>
              <a:rPr lang="zh-CN" altLang="en-US" sz="2400">
                <a:latin typeface="Calibri" pitchFamily="34" charset="0"/>
              </a:rPr>
              <a:t>　　</a:t>
            </a:r>
            <a:r>
              <a:rPr lang="en-US" altLang="zh-CN" sz="2400">
                <a:latin typeface="Times New Roman" pitchFamily="18" charset="0"/>
              </a:rPr>
              <a:t>)</a:t>
            </a:r>
          </a:p>
          <a:p>
            <a:r>
              <a:rPr lang="en-US" altLang="zh-CN" sz="2400">
                <a:latin typeface="Times New Roman" pitchFamily="18" charset="0"/>
              </a:rPr>
              <a:t>A. </a:t>
            </a:r>
            <a:r>
              <a:rPr lang="zh-CN" altLang="en-US" sz="2400">
                <a:latin typeface="Calibri" pitchFamily="34" charset="0"/>
              </a:rPr>
              <a:t>电视机长期处于待机状态</a:t>
            </a:r>
            <a:endParaRPr lang="en-US" sz="2400">
              <a:latin typeface="Times New Roman" pitchFamily="18" charset="0"/>
            </a:endParaRPr>
          </a:p>
          <a:p>
            <a:r>
              <a:rPr lang="en-US" altLang="zh-CN" sz="2400">
                <a:latin typeface="Times New Roman" pitchFamily="18" charset="0"/>
              </a:rPr>
              <a:t>B. </a:t>
            </a:r>
            <a:r>
              <a:rPr lang="zh-CN" altLang="en-US" sz="2400">
                <a:latin typeface="Calibri" pitchFamily="34" charset="0"/>
              </a:rPr>
              <a:t>废电池与其他垃圾一起填埋</a:t>
            </a:r>
            <a:endParaRPr lang="en-US" sz="2400">
              <a:latin typeface="Times New Roman" pitchFamily="18" charset="0"/>
            </a:endParaRPr>
          </a:p>
          <a:p>
            <a:r>
              <a:rPr lang="en-US" altLang="zh-CN" sz="2400">
                <a:latin typeface="Times New Roman" pitchFamily="18" charset="0"/>
              </a:rPr>
              <a:t>C. </a:t>
            </a:r>
            <a:r>
              <a:rPr lang="zh-CN" altLang="en-US" sz="2400">
                <a:latin typeface="Calibri" pitchFamily="34" charset="0"/>
              </a:rPr>
              <a:t>教室无人时要及时关灯</a:t>
            </a:r>
            <a:endParaRPr lang="en-US" sz="2400">
              <a:latin typeface="Times New Roman" pitchFamily="18" charset="0"/>
            </a:endParaRPr>
          </a:p>
          <a:p>
            <a:r>
              <a:rPr lang="en-US" altLang="zh-CN" sz="2400">
                <a:latin typeface="Times New Roman" pitchFamily="18" charset="0"/>
              </a:rPr>
              <a:t>D. </a:t>
            </a:r>
            <a:r>
              <a:rPr lang="zh-CN" altLang="en-US" sz="2400">
                <a:latin typeface="Calibri" pitchFamily="34" charset="0"/>
              </a:rPr>
              <a:t>夏天家里使用空调时，把温度调到</a:t>
            </a:r>
            <a:r>
              <a:rPr lang="en-US" altLang="zh-CN" sz="2400">
                <a:latin typeface="Times New Roman" pitchFamily="18" charset="0"/>
              </a:rPr>
              <a:t>16 </a:t>
            </a:r>
            <a:r>
              <a:rPr lang="en-US" altLang="zh-CN" sz="2400">
                <a:latin typeface="宋体" charset="-122"/>
                <a:ea typeface="微软雅黑" pitchFamily="34" charset="-122"/>
                <a:cs typeface="Times New Roman" pitchFamily="18" charset="0"/>
              </a:rPr>
              <a:t>℃</a:t>
            </a:r>
            <a:endParaRPr lang="zh-CN" altLang="en-US" sz="2400">
              <a:latin typeface="Calibri" pitchFamily="34" charset="0"/>
              <a:ea typeface="微软雅黑" pitchFamily="34" charset="-122"/>
            </a:endParaRPr>
          </a:p>
        </p:txBody>
      </p:sp>
      <p:sp>
        <p:nvSpPr>
          <p:cNvPr id="11" name="文本框 10"/>
          <p:cNvSpPr txBox="1">
            <a:spLocks noChangeArrowheads="1"/>
          </p:cNvSpPr>
          <p:nvPr/>
        </p:nvSpPr>
        <p:spPr bwMode="auto">
          <a:xfrm>
            <a:off x="1644650" y="2895600"/>
            <a:ext cx="463550" cy="460375"/>
          </a:xfrm>
          <a:prstGeom prst="rect">
            <a:avLst/>
          </a:prstGeom>
          <a:noFill/>
          <a:ln w="9525">
            <a:noFill/>
            <a:miter lim="800000"/>
            <a:headEnd/>
            <a:tailEnd/>
          </a:ln>
        </p:spPr>
        <p:txBody>
          <a:bodyPr wrap="none">
            <a:spAutoFit/>
          </a:bodyPr>
          <a:lstStyle/>
          <a:p>
            <a:r>
              <a:rPr lang="en-US" altLang="zh-CN" sz="2400">
                <a:solidFill>
                  <a:srgbClr val="FF0000"/>
                </a:solidFill>
                <a:latin typeface="Times New Roman" pitchFamily="18" charset="0"/>
                <a:ea typeface="微软雅黑" pitchFamily="34" charset="-122"/>
                <a:sym typeface="+mn-ea"/>
              </a:rPr>
              <a:t> C</a:t>
            </a:r>
            <a:endParaRPr lang="zh-CN" altLang="en-US" sz="2400">
              <a:latin typeface="Calibri" pitchFamily="34" charset="0"/>
              <a:ea typeface="微软雅黑"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3793" name="文本框 101"/>
          <p:cNvSpPr txBox="1">
            <a:spLocks noChangeArrowheads="1"/>
          </p:cNvSpPr>
          <p:nvPr/>
        </p:nvSpPr>
        <p:spPr bwMode="auto">
          <a:xfrm>
            <a:off x="936625" y="2008188"/>
            <a:ext cx="10318750" cy="3414712"/>
          </a:xfrm>
          <a:prstGeom prst="rect">
            <a:avLst/>
          </a:prstGeom>
          <a:noFill/>
          <a:ln w="9525">
            <a:noFill/>
            <a:miter lim="800000"/>
            <a:headEnd/>
            <a:tailEnd/>
          </a:ln>
        </p:spPr>
        <p:txBody>
          <a:bodyPr>
            <a:spAutoFit/>
          </a:bodyPr>
          <a:lstStyle/>
          <a:p>
            <a:pPr>
              <a:lnSpc>
                <a:spcPct val="150000"/>
              </a:lnSpc>
            </a:pPr>
            <a:r>
              <a:rPr lang="en-US" altLang="zh-CN" sz="2400">
                <a:latin typeface="Times New Roman" pitchFamily="18" charset="0"/>
              </a:rPr>
              <a:t>13. </a:t>
            </a:r>
            <a:r>
              <a:rPr lang="en-US" altLang="zh-CN" sz="2400">
                <a:latin typeface="Times New Roman" pitchFamily="18" charset="0"/>
                <a:ea typeface="楷体_GB2312"/>
                <a:cs typeface="楷体_GB2312"/>
              </a:rPr>
              <a:t>(2019</a:t>
            </a:r>
            <a:r>
              <a:rPr lang="zh-CN" altLang="en-US" sz="2400">
                <a:latin typeface="Calibri" pitchFamily="34" charset="0"/>
                <a:ea typeface="楷体_GB2312"/>
                <a:cs typeface="楷体_GB2312"/>
              </a:rPr>
              <a:t>辽阳</a:t>
            </a:r>
            <a:r>
              <a:rPr lang="en-US" altLang="zh-CN" sz="2400">
                <a:latin typeface="Times New Roman" pitchFamily="18" charset="0"/>
                <a:ea typeface="楷体_GB2312"/>
                <a:cs typeface="楷体_GB2312"/>
              </a:rPr>
              <a:t>)</a:t>
            </a:r>
            <a:r>
              <a:rPr lang="zh-CN" altLang="en-US" sz="2400">
                <a:latin typeface="Calibri" pitchFamily="34" charset="0"/>
              </a:rPr>
              <a:t>如图是一款太阳能座椅，椅子顶部安装的硅光电池板，可储备能量供晚间使用．下列说法正确的是</a:t>
            </a:r>
            <a:r>
              <a:rPr lang="en-US" altLang="zh-CN" sz="2400">
                <a:latin typeface="Times New Roman" pitchFamily="18" charset="0"/>
              </a:rPr>
              <a:t>(</a:t>
            </a:r>
            <a:r>
              <a:rPr lang="zh-CN" altLang="en-US" sz="2400">
                <a:latin typeface="Calibri" pitchFamily="34" charset="0"/>
              </a:rPr>
              <a:t>　　</a:t>
            </a:r>
            <a:r>
              <a:rPr lang="en-US" altLang="zh-CN" sz="2400">
                <a:latin typeface="Times New Roman" pitchFamily="18" charset="0"/>
              </a:rPr>
              <a:t>)</a:t>
            </a:r>
          </a:p>
          <a:p>
            <a:pPr>
              <a:lnSpc>
                <a:spcPct val="150000"/>
              </a:lnSpc>
            </a:pPr>
            <a:r>
              <a:rPr lang="en-US" altLang="zh-CN" sz="2400">
                <a:latin typeface="Times New Roman" pitchFamily="18" charset="0"/>
              </a:rPr>
              <a:t>A. </a:t>
            </a:r>
            <a:r>
              <a:rPr lang="zh-CN" altLang="en-US" sz="2400">
                <a:latin typeface="Calibri" pitchFamily="34" charset="0"/>
              </a:rPr>
              <a:t>硅光电池板是由超导材料制成的</a:t>
            </a:r>
            <a:endParaRPr lang="en-US" sz="2400">
              <a:latin typeface="Times New Roman" pitchFamily="18" charset="0"/>
            </a:endParaRPr>
          </a:p>
          <a:p>
            <a:r>
              <a:rPr lang="en-US" altLang="zh-CN" sz="2400">
                <a:latin typeface="Times New Roman" pitchFamily="18" charset="0"/>
              </a:rPr>
              <a:t>B. </a:t>
            </a:r>
            <a:r>
              <a:rPr lang="zh-CN" altLang="en-US" sz="2400">
                <a:latin typeface="Calibri" pitchFamily="34" charset="0"/>
              </a:rPr>
              <a:t>硅光电池板可以将太阳能转化为电能</a:t>
            </a:r>
            <a:endParaRPr lang="en-US" sz="2400">
              <a:latin typeface="Times New Roman" pitchFamily="18" charset="0"/>
            </a:endParaRPr>
          </a:p>
          <a:p>
            <a:r>
              <a:rPr lang="en-US" altLang="zh-CN" sz="2400">
                <a:latin typeface="Times New Roman" pitchFamily="18" charset="0"/>
              </a:rPr>
              <a:t>C. </a:t>
            </a:r>
            <a:r>
              <a:rPr lang="zh-CN" altLang="en-US" sz="2400">
                <a:latin typeface="Calibri" pitchFamily="34" charset="0"/>
              </a:rPr>
              <a:t>太阳能来源于太阳内部氢核的裂变</a:t>
            </a:r>
            <a:endParaRPr lang="en-US" sz="2400">
              <a:latin typeface="Times New Roman" pitchFamily="18" charset="0"/>
            </a:endParaRPr>
          </a:p>
          <a:p>
            <a:r>
              <a:rPr lang="en-US" altLang="zh-CN" sz="2400">
                <a:latin typeface="Times New Roman" pitchFamily="18" charset="0"/>
              </a:rPr>
              <a:t>D. </a:t>
            </a:r>
            <a:r>
              <a:rPr lang="zh-CN" altLang="en-US" sz="2400">
                <a:latin typeface="Calibri" pitchFamily="34" charset="0"/>
              </a:rPr>
              <a:t>太阳能属于不可再生能源</a:t>
            </a:r>
            <a:endParaRPr lang="zh-CN" altLang="en-US" sz="2400">
              <a:latin typeface="Calibri" pitchFamily="34" charset="0"/>
              <a:ea typeface="微软雅黑" pitchFamily="34" charset="-122"/>
            </a:endParaRPr>
          </a:p>
        </p:txBody>
      </p:sp>
      <p:pic>
        <p:nvPicPr>
          <p:cNvPr id="33794" name="图片 -2147481197"/>
          <p:cNvPicPr>
            <a:picLocks noChangeAspect="1"/>
          </p:cNvPicPr>
          <p:nvPr/>
        </p:nvPicPr>
        <p:blipFill>
          <a:blip r:embed="rId2"/>
          <a:srcRect/>
          <a:stretch>
            <a:fillRect/>
          </a:stretch>
        </p:blipFill>
        <p:spPr bwMode="auto">
          <a:xfrm>
            <a:off x="7439025" y="3079750"/>
            <a:ext cx="2765425" cy="1816100"/>
          </a:xfrm>
          <a:prstGeom prst="rect">
            <a:avLst/>
          </a:prstGeom>
          <a:noFill/>
          <a:ln w="9525">
            <a:noFill/>
            <a:miter lim="800000"/>
            <a:headEnd/>
            <a:tailEnd/>
          </a:ln>
        </p:spPr>
      </p:pic>
      <p:sp>
        <p:nvSpPr>
          <p:cNvPr id="33795" name="文本框 2"/>
          <p:cNvSpPr txBox="1">
            <a:spLocks noChangeArrowheads="1"/>
          </p:cNvSpPr>
          <p:nvPr/>
        </p:nvSpPr>
        <p:spPr bwMode="auto">
          <a:xfrm>
            <a:off x="7818438" y="5054600"/>
            <a:ext cx="2241550" cy="368300"/>
          </a:xfrm>
          <a:prstGeom prst="rect">
            <a:avLst/>
          </a:prstGeom>
          <a:noFill/>
          <a:ln w="9525">
            <a:noFill/>
            <a:miter lim="800000"/>
            <a:headEnd/>
            <a:tailEnd/>
          </a:ln>
        </p:spPr>
        <p:txBody>
          <a:bodyPr>
            <a:spAutoFit/>
          </a:bodyPr>
          <a:lstStyle/>
          <a:p>
            <a:pPr algn="ctr"/>
            <a:r>
              <a:rPr lang="zh-CN" altLang="en-US">
                <a:latin typeface="Calibri" pitchFamily="34" charset="0"/>
                <a:ea typeface="楷体_GB2312"/>
                <a:cs typeface="楷体_GB2312"/>
              </a:rPr>
              <a:t>第</a:t>
            </a:r>
            <a:r>
              <a:rPr lang="en-US" altLang="zh-CN">
                <a:latin typeface="Times New Roman" pitchFamily="18" charset="0"/>
                <a:ea typeface="楷体_GB2312"/>
                <a:cs typeface="楷体_GB2312"/>
              </a:rPr>
              <a:t>13</a:t>
            </a:r>
            <a:r>
              <a:rPr lang="zh-CN" altLang="en-US">
                <a:latin typeface="Calibri" pitchFamily="34" charset="0"/>
                <a:ea typeface="楷体_GB2312"/>
                <a:cs typeface="楷体_GB2312"/>
              </a:rPr>
              <a:t>题图</a:t>
            </a:r>
            <a:endParaRPr lang="zh-CN" altLang="en-US">
              <a:latin typeface="Calibri" pitchFamily="34" charset="0"/>
              <a:ea typeface="微软雅黑" pitchFamily="34" charset="-122"/>
            </a:endParaRPr>
          </a:p>
        </p:txBody>
      </p:sp>
      <p:sp>
        <p:nvSpPr>
          <p:cNvPr id="11" name="文本框 10"/>
          <p:cNvSpPr txBox="1">
            <a:spLocks noChangeArrowheads="1"/>
          </p:cNvSpPr>
          <p:nvPr/>
        </p:nvSpPr>
        <p:spPr bwMode="auto">
          <a:xfrm>
            <a:off x="6105525" y="2690813"/>
            <a:ext cx="690563" cy="460375"/>
          </a:xfrm>
          <a:prstGeom prst="rect">
            <a:avLst/>
          </a:prstGeom>
          <a:noFill/>
          <a:ln w="9525">
            <a:noFill/>
            <a:miter lim="800000"/>
            <a:headEnd/>
            <a:tailEnd/>
          </a:ln>
        </p:spPr>
        <p:txBody>
          <a:bodyPr wrap="none">
            <a:spAutoFit/>
          </a:bodyPr>
          <a:lstStyle/>
          <a:p>
            <a:r>
              <a:rPr lang="en-US" altLang="zh-CN" sz="2400">
                <a:solidFill>
                  <a:srgbClr val="FF0000"/>
                </a:solidFill>
                <a:latin typeface="Times New Roman" pitchFamily="18" charset="0"/>
                <a:ea typeface="微软雅黑" pitchFamily="34" charset="-122"/>
                <a:sym typeface="+mn-ea"/>
              </a:rPr>
              <a:t>B</a:t>
            </a:r>
            <a:r>
              <a:rPr lang="zh-CN" altLang="en-US" sz="2400">
                <a:solidFill>
                  <a:srgbClr val="FF0000"/>
                </a:solidFill>
                <a:latin typeface="Calibri" pitchFamily="34" charset="0"/>
                <a:ea typeface="微软雅黑" pitchFamily="34" charset="-122"/>
                <a:sym typeface="+mn-ea"/>
              </a:rPr>
              <a:t>　</a:t>
            </a:r>
            <a:endParaRPr lang="zh-CN" altLang="en-US" sz="2400">
              <a:latin typeface="Calibri" pitchFamily="34" charset="0"/>
              <a:ea typeface="微软雅黑"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五边形 4"/>
          <p:cNvSpPr/>
          <p:nvPr/>
        </p:nvSpPr>
        <p:spPr>
          <a:xfrm rot="5400000">
            <a:off x="9750393" y="623539"/>
            <a:ext cx="2131092" cy="864870"/>
          </a:xfrm>
          <a:prstGeom prst="homePlate">
            <a:avLst/>
          </a:prstGeom>
          <a:solidFill>
            <a:srgbClr val="FF9919"/>
          </a:solidFill>
          <a:ln>
            <a:noFill/>
          </a:ln>
          <a:effectLst>
            <a:outerShdw blurRad="50800" dist="38100" algn="l"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vert="vert270" anchor="ctr"/>
          <a:lstStyle/>
          <a:p>
            <a:pPr algn="ctr" fontAlgn="auto">
              <a:lnSpc>
                <a:spcPct val="150000"/>
              </a:lnSpc>
              <a:defRPr/>
            </a:pPr>
            <a:r>
              <a:rPr lang="zh-CN" altLang="en-US" sz="3600" b="1" noProof="1">
                <a:solidFill>
                  <a:schemeClr val="bg1"/>
                </a:solidFill>
                <a:latin typeface="微软雅黑" panose="020B0503020204020204" pitchFamily="34" charset="-122"/>
                <a:ea typeface="微软雅黑" panose="020B0503020204020204" pitchFamily="34" charset="-122"/>
              </a:rPr>
              <a:t>目</a:t>
            </a:r>
          </a:p>
          <a:p>
            <a:pPr algn="ctr" fontAlgn="auto">
              <a:lnSpc>
                <a:spcPct val="150000"/>
              </a:lnSpc>
              <a:defRPr/>
            </a:pPr>
            <a:r>
              <a:rPr lang="zh-CN" altLang="en-US" sz="3600" b="1" noProof="1">
                <a:solidFill>
                  <a:schemeClr val="bg1"/>
                </a:solidFill>
                <a:latin typeface="微软雅黑" panose="020B0503020204020204" pitchFamily="34" charset="-122"/>
                <a:ea typeface="微软雅黑" panose="020B0503020204020204" pitchFamily="34" charset="-122"/>
              </a:rPr>
              <a:t>录</a:t>
            </a:r>
          </a:p>
        </p:txBody>
      </p:sp>
      <p:grpSp>
        <p:nvGrpSpPr>
          <p:cNvPr id="15362" name="组合 3"/>
          <p:cNvGrpSpPr>
            <a:grpSpLocks/>
          </p:cNvGrpSpPr>
          <p:nvPr/>
        </p:nvGrpSpPr>
        <p:grpSpPr bwMode="auto">
          <a:xfrm>
            <a:off x="3089275" y="2344738"/>
            <a:ext cx="6338888" cy="822325"/>
            <a:chOff x="3671" y="4200"/>
            <a:chExt cx="9982" cy="1296"/>
          </a:xfrm>
        </p:grpSpPr>
        <p:sp>
          <p:nvSpPr>
            <p:cNvPr id="15368" name="文本框 104">
              <a:hlinkClick r:id="rId5" action="ppaction://hlinksldjump"/>
            </p:cNvPr>
            <p:cNvSpPr txBox="1">
              <a:spLocks noChangeArrowheads="1"/>
            </p:cNvSpPr>
            <p:nvPr>
              <p:custDataLst>
                <p:tags r:id="rId3"/>
              </p:custDataLst>
            </p:nvPr>
          </p:nvSpPr>
          <p:spPr bwMode="auto">
            <a:xfrm>
              <a:off x="6076" y="4218"/>
              <a:ext cx="7577" cy="1278"/>
            </a:xfrm>
            <a:prstGeom prst="rect">
              <a:avLst/>
            </a:prstGeom>
            <a:noFill/>
            <a:ln w="9525">
              <a:noFill/>
              <a:miter lim="800000"/>
              <a:headEnd/>
              <a:tailEnd/>
            </a:ln>
          </p:spPr>
          <p:txBody>
            <a:bodyPr/>
            <a:lstStyle/>
            <a:p>
              <a:pPr>
                <a:lnSpc>
                  <a:spcPct val="120000"/>
                </a:lnSpc>
                <a:buSzPct val="100000"/>
              </a:pPr>
              <a:r>
                <a:rPr lang="zh-CN" altLang="en-US" sz="3200" b="1">
                  <a:latin typeface="Times New Roman" pitchFamily="18" charset="0"/>
                  <a:ea typeface="黑体" pitchFamily="49" charset="-122"/>
                  <a:cs typeface="Times New Roman" pitchFamily="18" charset="0"/>
                  <a:sym typeface="宋体" charset="-122"/>
                </a:rPr>
                <a:t>面对面</a:t>
              </a:r>
              <a:r>
                <a:rPr lang="en-US" altLang="zh-CN" sz="3200" b="1">
                  <a:latin typeface="Times New Roman" pitchFamily="18" charset="0"/>
                  <a:ea typeface="黑体" pitchFamily="49" charset="-122"/>
                  <a:cs typeface="Times New Roman" pitchFamily="18" charset="0"/>
                  <a:sym typeface="宋体" charset="-122"/>
                </a:rPr>
                <a:t>“</a:t>
              </a:r>
              <a:r>
                <a:rPr lang="zh-CN" altLang="en-US" sz="3200" b="1">
                  <a:latin typeface="Times New Roman" pitchFamily="18" charset="0"/>
                  <a:ea typeface="黑体" pitchFamily="49" charset="-122"/>
                  <a:cs typeface="Times New Roman" pitchFamily="18" charset="0"/>
                  <a:sym typeface="宋体" charset="-122"/>
                </a:rPr>
                <a:t>过</a:t>
              </a:r>
              <a:r>
                <a:rPr lang="en-US" altLang="zh-CN" sz="3200" b="1">
                  <a:latin typeface="Times New Roman" pitchFamily="18" charset="0"/>
                  <a:ea typeface="黑体" pitchFamily="49" charset="-122"/>
                  <a:cs typeface="Times New Roman" pitchFamily="18" charset="0"/>
                  <a:sym typeface="宋体" charset="-122"/>
                </a:rPr>
                <a:t>”</a:t>
              </a:r>
              <a:r>
                <a:rPr lang="zh-CN" altLang="en-US" sz="3200" b="1">
                  <a:latin typeface="Times New Roman" pitchFamily="18" charset="0"/>
                  <a:ea typeface="黑体" pitchFamily="49" charset="-122"/>
                  <a:cs typeface="Times New Roman" pitchFamily="18" charset="0"/>
                  <a:sym typeface="宋体" charset="-122"/>
                </a:rPr>
                <a:t>考点</a:t>
              </a:r>
            </a:p>
            <a:p>
              <a:pPr>
                <a:lnSpc>
                  <a:spcPct val="120000"/>
                </a:lnSpc>
                <a:buSzPct val="100000"/>
              </a:pPr>
              <a:endParaRPr lang="zh-CN" altLang="en-US" sz="3200" b="1">
                <a:latin typeface="Times New Roman" pitchFamily="18" charset="0"/>
                <a:ea typeface="黑体" pitchFamily="49" charset="-122"/>
                <a:cs typeface="Times New Roman" pitchFamily="18" charset="0"/>
                <a:sym typeface="宋体" charset="-122"/>
              </a:endParaRPr>
            </a:p>
          </p:txBody>
        </p:sp>
        <p:grpSp>
          <p:nvGrpSpPr>
            <p:cNvPr id="15369" name="组合 3"/>
            <p:cNvGrpSpPr>
              <a:grpSpLocks/>
            </p:cNvGrpSpPr>
            <p:nvPr/>
          </p:nvGrpSpPr>
          <p:grpSpPr bwMode="auto">
            <a:xfrm>
              <a:off x="3671" y="4200"/>
              <a:ext cx="2230" cy="1183"/>
              <a:chOff x="8163" y="4584"/>
              <a:chExt cx="2870" cy="1632"/>
            </a:xfrm>
          </p:grpSpPr>
          <p:pic>
            <p:nvPicPr>
              <p:cNvPr id="15370" name="图片 2" descr="图片1"/>
              <p:cNvPicPr>
                <a:picLocks noChangeAspect="1"/>
              </p:cNvPicPr>
              <p:nvPr/>
            </p:nvPicPr>
            <p:blipFill>
              <a:blip r:embed="rId6"/>
              <a:srcRect/>
              <a:stretch>
                <a:fillRect/>
              </a:stretch>
            </p:blipFill>
            <p:spPr bwMode="auto">
              <a:xfrm>
                <a:off x="8163" y="4584"/>
                <a:ext cx="2870" cy="1632"/>
              </a:xfrm>
              <a:prstGeom prst="rect">
                <a:avLst/>
              </a:prstGeom>
              <a:noFill/>
              <a:ln w="9525">
                <a:noFill/>
                <a:miter lim="800000"/>
                <a:headEnd/>
                <a:tailEnd/>
              </a:ln>
            </p:spPr>
          </p:pic>
          <p:sp>
            <p:nvSpPr>
              <p:cNvPr id="15371" name="文本框 5"/>
              <p:cNvSpPr txBox="1">
                <a:spLocks noChangeArrowheads="1"/>
              </p:cNvSpPr>
              <p:nvPr/>
            </p:nvSpPr>
            <p:spPr bwMode="auto">
              <a:xfrm>
                <a:off x="9864" y="4584"/>
                <a:ext cx="401" cy="1403"/>
              </a:xfrm>
              <a:prstGeom prst="rect">
                <a:avLst/>
              </a:prstGeom>
              <a:noFill/>
              <a:ln w="9525">
                <a:noFill/>
                <a:miter lim="800000"/>
                <a:headEnd/>
                <a:tailEnd/>
              </a:ln>
            </p:spPr>
            <p:txBody>
              <a:bodyPr>
                <a:spAutoFit/>
              </a:bodyPr>
              <a:lstStyle/>
              <a:p>
                <a:r>
                  <a:rPr lang="en-US" altLang="zh-CN" sz="3600" b="1">
                    <a:latin typeface="Times New Roman" pitchFamily="18" charset="0"/>
                    <a:ea typeface="黑体" pitchFamily="49" charset="-122"/>
                    <a:cs typeface="Times New Roman" pitchFamily="18" charset="0"/>
                  </a:rPr>
                  <a:t>1</a:t>
                </a:r>
              </a:p>
            </p:txBody>
          </p:sp>
        </p:grpSp>
      </p:grpSp>
      <p:grpSp>
        <p:nvGrpSpPr>
          <p:cNvPr id="15363" name="组合 11"/>
          <p:cNvGrpSpPr>
            <a:grpSpLocks/>
          </p:cNvGrpSpPr>
          <p:nvPr/>
        </p:nvGrpSpPr>
        <p:grpSpPr bwMode="auto">
          <a:xfrm>
            <a:off x="3089275" y="3876675"/>
            <a:ext cx="6573838" cy="752475"/>
            <a:chOff x="3529" y="5686"/>
            <a:chExt cx="10352" cy="1183"/>
          </a:xfrm>
        </p:grpSpPr>
        <p:sp>
          <p:nvSpPr>
            <p:cNvPr id="15364" name="文本框 108">
              <a:hlinkClick r:id="rId7" action="ppaction://hlinksldjump"/>
            </p:cNvPr>
            <p:cNvSpPr txBox="1">
              <a:spLocks noChangeArrowheads="1"/>
            </p:cNvSpPr>
            <p:nvPr>
              <p:custDataLst>
                <p:tags r:id="rId2"/>
              </p:custDataLst>
            </p:nvPr>
          </p:nvSpPr>
          <p:spPr bwMode="auto">
            <a:xfrm>
              <a:off x="5902" y="5686"/>
              <a:ext cx="7979" cy="957"/>
            </a:xfrm>
            <a:prstGeom prst="rect">
              <a:avLst/>
            </a:prstGeom>
            <a:noFill/>
            <a:ln w="9525">
              <a:noFill/>
              <a:miter lim="800000"/>
              <a:headEnd/>
              <a:tailEnd/>
            </a:ln>
          </p:spPr>
          <p:txBody>
            <a:bodyPr/>
            <a:lstStyle/>
            <a:p>
              <a:pPr>
                <a:lnSpc>
                  <a:spcPct val="120000"/>
                </a:lnSpc>
                <a:buSzPct val="100000"/>
              </a:pPr>
              <a:r>
                <a:rPr lang="zh-CN" altLang="en-US" sz="3200" b="1">
                  <a:latin typeface="Times New Roman" pitchFamily="18" charset="0"/>
                  <a:ea typeface="黑体" pitchFamily="49" charset="-122"/>
                  <a:cs typeface="Times New Roman" pitchFamily="18" charset="0"/>
                  <a:sym typeface="宋体" charset="-122"/>
                </a:rPr>
                <a:t>福建近</a:t>
              </a:r>
              <a:r>
                <a:rPr lang="en-US" altLang="zh-CN" sz="3200" b="1">
                  <a:latin typeface="Times New Roman" pitchFamily="18" charset="0"/>
                  <a:ea typeface="黑体" pitchFamily="49" charset="-122"/>
                  <a:cs typeface="Times New Roman" pitchFamily="18" charset="0"/>
                  <a:sym typeface="宋体" charset="-122"/>
                </a:rPr>
                <a:t>3</a:t>
              </a:r>
              <a:r>
                <a:rPr lang="zh-CN" altLang="en-US" sz="3200" b="1">
                  <a:latin typeface="Times New Roman" pitchFamily="18" charset="0"/>
                  <a:ea typeface="黑体" pitchFamily="49" charset="-122"/>
                  <a:cs typeface="Times New Roman" pitchFamily="18" charset="0"/>
                  <a:sym typeface="宋体" charset="-122"/>
                </a:rPr>
                <a:t>年中考真题精讲练</a:t>
              </a:r>
              <a:endParaRPr lang="en-US" sz="3200" b="1">
                <a:latin typeface="Times New Roman" pitchFamily="18" charset="0"/>
                <a:ea typeface="黑体" pitchFamily="49" charset="-122"/>
                <a:cs typeface="Times New Roman" pitchFamily="18" charset="0"/>
                <a:sym typeface="宋体" charset="-122"/>
              </a:endParaRPr>
            </a:p>
          </p:txBody>
        </p:sp>
        <p:grpSp>
          <p:nvGrpSpPr>
            <p:cNvPr id="15365" name="组合 12"/>
            <p:cNvGrpSpPr>
              <a:grpSpLocks/>
            </p:cNvGrpSpPr>
            <p:nvPr/>
          </p:nvGrpSpPr>
          <p:grpSpPr bwMode="auto">
            <a:xfrm>
              <a:off x="3529" y="5686"/>
              <a:ext cx="2230" cy="1183"/>
              <a:chOff x="8163" y="4584"/>
              <a:chExt cx="2870" cy="1632"/>
            </a:xfrm>
          </p:grpSpPr>
          <p:pic>
            <p:nvPicPr>
              <p:cNvPr id="15366" name="图片 13" descr="图片1"/>
              <p:cNvPicPr>
                <a:picLocks noChangeAspect="1"/>
              </p:cNvPicPr>
              <p:nvPr/>
            </p:nvPicPr>
            <p:blipFill>
              <a:blip r:embed="rId6"/>
              <a:srcRect/>
              <a:stretch>
                <a:fillRect/>
              </a:stretch>
            </p:blipFill>
            <p:spPr bwMode="auto">
              <a:xfrm>
                <a:off x="8163" y="4584"/>
                <a:ext cx="2870" cy="1632"/>
              </a:xfrm>
              <a:prstGeom prst="rect">
                <a:avLst/>
              </a:prstGeom>
              <a:noFill/>
              <a:ln w="9525">
                <a:noFill/>
                <a:miter lim="800000"/>
                <a:headEnd/>
                <a:tailEnd/>
              </a:ln>
            </p:spPr>
          </p:pic>
          <p:sp>
            <p:nvSpPr>
              <p:cNvPr id="15367" name="文本框 14"/>
              <p:cNvSpPr txBox="1">
                <a:spLocks noChangeArrowheads="1"/>
              </p:cNvSpPr>
              <p:nvPr/>
            </p:nvSpPr>
            <p:spPr bwMode="auto">
              <a:xfrm>
                <a:off x="9864" y="4584"/>
                <a:ext cx="401" cy="1402"/>
              </a:xfrm>
              <a:prstGeom prst="rect">
                <a:avLst/>
              </a:prstGeom>
              <a:noFill/>
              <a:ln w="9525">
                <a:noFill/>
                <a:miter lim="800000"/>
                <a:headEnd/>
                <a:tailEnd/>
              </a:ln>
            </p:spPr>
            <p:txBody>
              <a:bodyPr>
                <a:spAutoFit/>
              </a:bodyPr>
              <a:lstStyle/>
              <a:p>
                <a:r>
                  <a:rPr lang="en-US" altLang="zh-CN" sz="3600" b="1">
                    <a:latin typeface="Times New Roman" pitchFamily="18" charset="0"/>
                    <a:ea typeface="黑体" pitchFamily="49" charset="-122"/>
                    <a:cs typeface="Times New Roman" pitchFamily="18" charset="0"/>
                  </a:rPr>
                  <a:t>2</a:t>
                </a:r>
              </a:p>
            </p:txBody>
          </p:sp>
        </p:grpSp>
      </p:gr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5" grpId="1" animBg="1"/>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6385" name="组合 4"/>
          <p:cNvGrpSpPr>
            <a:grpSpLocks/>
          </p:cNvGrpSpPr>
          <p:nvPr/>
        </p:nvGrpSpPr>
        <p:grpSpPr bwMode="auto">
          <a:xfrm>
            <a:off x="744538" y="879475"/>
            <a:ext cx="10515600" cy="644525"/>
            <a:chOff x="1208" y="1190"/>
            <a:chExt cx="16640" cy="1018"/>
          </a:xfrm>
        </p:grpSpPr>
        <p:pic>
          <p:nvPicPr>
            <p:cNvPr id="16400" name="图片 1" descr="一级标"/>
            <p:cNvPicPr>
              <a:picLocks noChangeAspect="1"/>
            </p:cNvPicPr>
            <p:nvPr/>
          </p:nvPicPr>
          <p:blipFill>
            <a:blip r:embed="rId4"/>
            <a:srcRect l="6264" t="-3065" r="6950"/>
            <a:stretch>
              <a:fillRect/>
            </a:stretch>
          </p:blipFill>
          <p:spPr bwMode="auto">
            <a:xfrm>
              <a:off x="1208" y="1243"/>
              <a:ext cx="16640" cy="876"/>
            </a:xfrm>
            <a:prstGeom prst="rect">
              <a:avLst/>
            </a:prstGeom>
            <a:noFill/>
            <a:ln w="9525">
              <a:noFill/>
              <a:miter lim="800000"/>
              <a:headEnd/>
              <a:tailEnd/>
            </a:ln>
          </p:spPr>
        </p:pic>
        <p:sp>
          <p:nvSpPr>
            <p:cNvPr id="16401" name="文本框 10"/>
            <p:cNvSpPr txBox="1">
              <a:spLocks noChangeArrowheads="1"/>
            </p:cNvSpPr>
            <p:nvPr/>
          </p:nvSpPr>
          <p:spPr bwMode="auto">
            <a:xfrm>
              <a:off x="6468" y="1190"/>
              <a:ext cx="6211" cy="1018"/>
            </a:xfrm>
            <a:prstGeom prst="rect">
              <a:avLst/>
            </a:prstGeom>
            <a:noFill/>
            <a:ln w="9525">
              <a:noFill/>
              <a:miter lim="800000"/>
              <a:headEnd/>
              <a:tailEnd/>
            </a:ln>
          </p:spPr>
          <p:txBody>
            <a:bodyPr>
              <a:spAutoFit/>
            </a:bodyPr>
            <a:lstStyle/>
            <a:p>
              <a:pPr algn="ctr"/>
              <a:r>
                <a:rPr lang="zh-CN" altLang="en-US" sz="3600" b="1">
                  <a:latin typeface="黑体" pitchFamily="49" charset="-122"/>
                  <a:ea typeface="黑体" pitchFamily="49" charset="-122"/>
                </a:rPr>
                <a:t>面对面</a:t>
              </a:r>
              <a:r>
                <a:rPr lang="en-US" altLang="zh-CN" sz="3600" b="1">
                  <a:latin typeface="黑体" pitchFamily="49" charset="-122"/>
                  <a:ea typeface="黑体" pitchFamily="49" charset="-122"/>
                </a:rPr>
                <a:t>“</a:t>
              </a:r>
              <a:r>
                <a:rPr lang="zh-CN" altLang="en-US" sz="3600" b="1">
                  <a:latin typeface="黑体" pitchFamily="49" charset="-122"/>
                  <a:ea typeface="黑体" pitchFamily="49" charset="-122"/>
                  <a:sym typeface="宋体" charset="-122"/>
                </a:rPr>
                <a:t>过</a:t>
              </a:r>
              <a:r>
                <a:rPr lang="en-US" altLang="zh-CN" sz="3600" b="1">
                  <a:latin typeface="黑体" pitchFamily="49" charset="-122"/>
                  <a:ea typeface="黑体" pitchFamily="49" charset="-122"/>
                </a:rPr>
                <a:t>”</a:t>
              </a:r>
              <a:r>
                <a:rPr lang="zh-CN" altLang="en-US" sz="3600" b="1">
                  <a:latin typeface="黑体" pitchFamily="49" charset="-122"/>
                  <a:ea typeface="黑体" pitchFamily="49" charset="-122"/>
                  <a:sym typeface="宋体" charset="-122"/>
                </a:rPr>
                <a:t>考点</a:t>
              </a:r>
            </a:p>
          </p:txBody>
        </p:sp>
      </p:grpSp>
      <p:grpSp>
        <p:nvGrpSpPr>
          <p:cNvPr id="16386" name="组合 6"/>
          <p:cNvGrpSpPr>
            <a:grpSpLocks/>
          </p:cNvGrpSpPr>
          <p:nvPr/>
        </p:nvGrpSpPr>
        <p:grpSpPr bwMode="auto">
          <a:xfrm>
            <a:off x="711200" y="1466850"/>
            <a:ext cx="2262188" cy="522288"/>
            <a:chOff x="7040" y="3883"/>
            <a:chExt cx="3562" cy="822"/>
          </a:xfrm>
        </p:grpSpPr>
        <p:sp>
          <p:nvSpPr>
            <p:cNvPr id="16398" name="文本框 23"/>
            <p:cNvSpPr txBox="1">
              <a:spLocks noChangeArrowheads="1"/>
            </p:cNvSpPr>
            <p:nvPr/>
          </p:nvSpPr>
          <p:spPr bwMode="auto">
            <a:xfrm>
              <a:off x="8007" y="3883"/>
              <a:ext cx="2595" cy="822"/>
            </a:xfrm>
            <a:prstGeom prst="rect">
              <a:avLst/>
            </a:prstGeom>
            <a:noFill/>
            <a:ln w="9525">
              <a:noFill/>
              <a:miter lim="800000"/>
              <a:headEnd/>
              <a:tailEnd/>
            </a:ln>
          </p:spPr>
          <p:txBody>
            <a:bodyPr>
              <a:spAutoFit/>
            </a:bodyPr>
            <a:lstStyle/>
            <a:p>
              <a:r>
                <a:rPr lang="zh-CN" altLang="en-US" sz="2800" b="1">
                  <a:latin typeface="黑体" pitchFamily="49" charset="-122"/>
                  <a:ea typeface="黑体" pitchFamily="49" charset="-122"/>
                </a:rPr>
                <a:t>考点梳理</a:t>
              </a:r>
            </a:p>
          </p:txBody>
        </p:sp>
        <p:pic>
          <p:nvPicPr>
            <p:cNvPr id="16399" name="图片 5" descr="二级标（14磅）"/>
            <p:cNvPicPr>
              <a:picLocks noChangeAspect="1"/>
            </p:cNvPicPr>
            <p:nvPr/>
          </p:nvPicPr>
          <p:blipFill>
            <a:blip r:embed="rId5"/>
            <a:srcRect/>
            <a:stretch>
              <a:fillRect/>
            </a:stretch>
          </p:blipFill>
          <p:spPr bwMode="auto">
            <a:xfrm>
              <a:off x="7040" y="3883"/>
              <a:ext cx="940" cy="773"/>
            </a:xfrm>
            <a:prstGeom prst="rect">
              <a:avLst/>
            </a:prstGeom>
            <a:noFill/>
            <a:ln w="9525">
              <a:noFill/>
              <a:miter lim="800000"/>
              <a:headEnd/>
              <a:tailEnd/>
            </a:ln>
          </p:spPr>
        </p:pic>
      </p:grpSp>
      <p:grpSp>
        <p:nvGrpSpPr>
          <p:cNvPr id="16387" name="组合 2"/>
          <p:cNvGrpSpPr>
            <a:grpSpLocks/>
          </p:cNvGrpSpPr>
          <p:nvPr/>
        </p:nvGrpSpPr>
        <p:grpSpPr bwMode="auto">
          <a:xfrm>
            <a:off x="746125" y="2209800"/>
            <a:ext cx="10210800" cy="520700"/>
            <a:chOff x="894" y="3246"/>
            <a:chExt cx="16080" cy="822"/>
          </a:xfrm>
        </p:grpSpPr>
        <p:sp>
          <p:nvSpPr>
            <p:cNvPr id="16393" name="文本框 4"/>
            <p:cNvSpPr txBox="1">
              <a:spLocks noChangeArrowheads="1"/>
            </p:cNvSpPr>
            <p:nvPr/>
          </p:nvSpPr>
          <p:spPr bwMode="auto">
            <a:xfrm>
              <a:off x="3894" y="3246"/>
              <a:ext cx="13080" cy="822"/>
            </a:xfrm>
            <a:prstGeom prst="rect">
              <a:avLst/>
            </a:prstGeom>
            <a:noFill/>
            <a:ln w="9525">
              <a:noFill/>
              <a:miter lim="800000"/>
              <a:headEnd/>
              <a:tailEnd/>
            </a:ln>
          </p:spPr>
          <p:txBody>
            <a:bodyPr>
              <a:spAutoFit/>
            </a:bodyPr>
            <a:lstStyle/>
            <a:p>
              <a:r>
                <a:rPr lang="zh-CN" altLang="en-US" sz="2800">
                  <a:latin typeface="Times New Roman" pitchFamily="18" charset="0"/>
                  <a:ea typeface="黑体" pitchFamily="49" charset="-122"/>
                  <a:cs typeface="Times New Roman" pitchFamily="18" charset="0"/>
                </a:rPr>
                <a:t>信息的传递</a:t>
              </a:r>
              <a:r>
                <a:rPr lang="zh-CN" altLang="en-US" sz="2400">
                  <a:latin typeface="Times New Roman" pitchFamily="18" charset="0"/>
                  <a:ea typeface="楷体" pitchFamily="49" charset="-122"/>
                  <a:cs typeface="Times New Roman" pitchFamily="18" charset="0"/>
                </a:rPr>
                <a:t>(2019.2，2017.2)</a:t>
              </a:r>
            </a:p>
          </p:txBody>
        </p:sp>
        <p:grpSp>
          <p:nvGrpSpPr>
            <p:cNvPr id="16394" name="组合 13"/>
            <p:cNvGrpSpPr>
              <a:grpSpLocks/>
            </p:cNvGrpSpPr>
            <p:nvPr/>
          </p:nvGrpSpPr>
          <p:grpSpPr bwMode="auto">
            <a:xfrm>
              <a:off x="894" y="3246"/>
              <a:ext cx="2665" cy="822"/>
              <a:chOff x="6686" y="8865"/>
              <a:chExt cx="2836" cy="877"/>
            </a:xfrm>
          </p:grpSpPr>
          <p:pic>
            <p:nvPicPr>
              <p:cNvPr id="16395" name="图片 9" descr="考点2字"/>
              <p:cNvPicPr>
                <a:picLocks noChangeAspect="1"/>
              </p:cNvPicPr>
              <p:nvPr/>
            </p:nvPicPr>
            <p:blipFill>
              <a:blip r:embed="rId6"/>
              <a:srcRect/>
              <a:stretch>
                <a:fillRect/>
              </a:stretch>
            </p:blipFill>
            <p:spPr bwMode="auto">
              <a:xfrm>
                <a:off x="6686" y="8865"/>
                <a:ext cx="2836" cy="821"/>
              </a:xfrm>
              <a:prstGeom prst="rect">
                <a:avLst/>
              </a:prstGeom>
              <a:noFill/>
              <a:ln w="9525">
                <a:noFill/>
                <a:miter lim="800000"/>
                <a:headEnd/>
                <a:tailEnd/>
              </a:ln>
            </p:spPr>
          </p:pic>
          <p:sp>
            <p:nvSpPr>
              <p:cNvPr id="16396" name="文本框 10"/>
              <p:cNvSpPr txBox="1">
                <a:spLocks noChangeArrowheads="1"/>
              </p:cNvSpPr>
              <p:nvPr/>
            </p:nvSpPr>
            <p:spPr bwMode="auto">
              <a:xfrm>
                <a:off x="6686" y="8865"/>
                <a:ext cx="1536" cy="877"/>
              </a:xfrm>
              <a:prstGeom prst="rect">
                <a:avLst/>
              </a:prstGeom>
              <a:noFill/>
              <a:ln w="9525">
                <a:noFill/>
                <a:miter lim="800000"/>
                <a:headEnd/>
                <a:tailEnd/>
              </a:ln>
            </p:spPr>
            <p:txBody>
              <a:bodyPr>
                <a:spAutoFit/>
              </a:bodyPr>
              <a:lstStyle/>
              <a:p>
                <a:r>
                  <a:rPr lang="zh-CN" altLang="en-US" sz="2800" b="1">
                    <a:latin typeface="Times New Roman" pitchFamily="18" charset="0"/>
                    <a:ea typeface="黑体" pitchFamily="49" charset="-122"/>
                  </a:rPr>
                  <a:t>考点</a:t>
                </a:r>
              </a:p>
            </p:txBody>
          </p:sp>
          <p:sp>
            <p:nvSpPr>
              <p:cNvPr id="16397" name="文本框 11"/>
              <p:cNvSpPr txBox="1">
                <a:spLocks noChangeArrowheads="1"/>
              </p:cNvSpPr>
              <p:nvPr/>
            </p:nvSpPr>
            <p:spPr bwMode="auto">
              <a:xfrm rot="10800000" flipV="1">
                <a:off x="8667" y="8865"/>
                <a:ext cx="668" cy="877"/>
              </a:xfrm>
              <a:prstGeom prst="rect">
                <a:avLst/>
              </a:prstGeom>
              <a:noFill/>
              <a:ln w="9525">
                <a:noFill/>
                <a:miter lim="800000"/>
                <a:headEnd/>
                <a:tailEnd/>
              </a:ln>
            </p:spPr>
            <p:txBody>
              <a:bodyPr>
                <a:spAutoFit/>
              </a:bodyPr>
              <a:lstStyle/>
              <a:p>
                <a:r>
                  <a:rPr lang="en-US" altLang="zh-CN" sz="2800" b="1">
                    <a:latin typeface="Times New Roman" pitchFamily="18" charset="0"/>
                    <a:ea typeface="黑体" pitchFamily="49" charset="-122"/>
                    <a:cs typeface="Times New Roman" pitchFamily="18" charset="0"/>
                  </a:rPr>
                  <a:t>1</a:t>
                </a:r>
              </a:p>
            </p:txBody>
          </p:sp>
        </p:grpSp>
      </p:grpSp>
      <p:sp>
        <p:nvSpPr>
          <p:cNvPr id="16388" name="文本框 1"/>
          <p:cNvSpPr txBox="1">
            <a:spLocks noChangeArrowheads="1"/>
          </p:cNvSpPr>
          <p:nvPr/>
        </p:nvSpPr>
        <p:spPr bwMode="auto">
          <a:xfrm>
            <a:off x="692150" y="2849563"/>
            <a:ext cx="11149013" cy="3451225"/>
          </a:xfrm>
          <a:prstGeom prst="rect">
            <a:avLst/>
          </a:prstGeom>
          <a:noFill/>
          <a:ln w="9525">
            <a:noFill/>
            <a:miter lim="800000"/>
            <a:headEnd/>
            <a:tailEnd/>
          </a:ln>
        </p:spPr>
        <p:txBody>
          <a:bodyPr>
            <a:spAutoFit/>
          </a:bodyPr>
          <a:lstStyle/>
          <a:p>
            <a:pPr>
              <a:lnSpc>
                <a:spcPct val="140000"/>
              </a:lnSpc>
            </a:pPr>
            <a:r>
              <a:rPr lang="en-US" altLang="zh-CN" sz="2400">
                <a:latin typeface="Times New Roman" pitchFamily="18" charset="0"/>
              </a:rPr>
              <a:t>1. </a:t>
            </a:r>
            <a:r>
              <a:rPr lang="zh-CN" altLang="en-US" sz="2400">
                <a:latin typeface="Calibri" pitchFamily="34" charset="0"/>
                <a:ea typeface="黑体" pitchFamily="49" charset="-122"/>
              </a:rPr>
              <a:t>电磁波</a:t>
            </a:r>
            <a:endParaRPr lang="en-US" sz="2400">
              <a:latin typeface="Times New Roman" pitchFamily="18" charset="0"/>
            </a:endParaRPr>
          </a:p>
          <a:p>
            <a:r>
              <a:rPr lang="en-US" altLang="zh-CN" sz="2400">
                <a:latin typeface="Times New Roman" pitchFamily="18" charset="0"/>
              </a:rPr>
              <a:t>(1)</a:t>
            </a:r>
            <a:r>
              <a:rPr lang="zh-CN" altLang="en-US" sz="2400">
                <a:latin typeface="Calibri" pitchFamily="34" charset="0"/>
              </a:rPr>
              <a:t>产生：迅速变化的</a:t>
            </a:r>
            <a:r>
              <a:rPr lang="en-US" altLang="zh-CN" sz="2400">
                <a:latin typeface="Times New Roman" pitchFamily="18" charset="0"/>
              </a:rPr>
              <a:t>______</a:t>
            </a:r>
            <a:r>
              <a:rPr lang="zh-CN" altLang="en-US" sz="2400">
                <a:latin typeface="Calibri" pitchFamily="34" charset="0"/>
              </a:rPr>
              <a:t>会在空间产生电磁波．</a:t>
            </a:r>
            <a:endParaRPr lang="en-US" sz="2400">
              <a:latin typeface="Times New Roman" pitchFamily="18" charset="0"/>
            </a:endParaRPr>
          </a:p>
          <a:p>
            <a:r>
              <a:rPr lang="en-US" altLang="zh-CN" sz="2400">
                <a:latin typeface="Times New Roman" pitchFamily="18" charset="0"/>
              </a:rPr>
              <a:t>(2)</a:t>
            </a:r>
            <a:r>
              <a:rPr lang="zh-CN" altLang="en-US" sz="2400">
                <a:latin typeface="Calibri" pitchFamily="34" charset="0"/>
              </a:rPr>
              <a:t>传播：</a:t>
            </a:r>
            <a:r>
              <a:rPr lang="en-US" altLang="zh-CN" sz="2400">
                <a:latin typeface="Times New Roman" pitchFamily="18" charset="0"/>
              </a:rPr>
              <a:t>a.</a:t>
            </a:r>
            <a:r>
              <a:rPr lang="zh-CN" altLang="en-US" sz="2400">
                <a:latin typeface="Calibri" pitchFamily="34" charset="0"/>
              </a:rPr>
              <a:t>电磁波的传播</a:t>
            </a:r>
            <a:r>
              <a:rPr lang="en-US" altLang="zh-CN" sz="2400">
                <a:latin typeface="Times New Roman" pitchFamily="18" charset="0"/>
              </a:rPr>
              <a:t>________(</a:t>
            </a:r>
            <a:r>
              <a:rPr lang="zh-CN" altLang="en-US" sz="2400">
                <a:latin typeface="Calibri" pitchFamily="34" charset="0"/>
              </a:rPr>
              <a:t>选填</a:t>
            </a:r>
            <a:r>
              <a:rPr lang="en-US" sz="2400">
                <a:latin typeface="宋体" charset="-122"/>
                <a:ea typeface="微软雅黑" pitchFamily="34" charset="-122"/>
                <a:cs typeface="Times New Roman" pitchFamily="18" charset="0"/>
              </a:rPr>
              <a:t>“</a:t>
            </a:r>
            <a:r>
              <a:rPr lang="zh-CN" altLang="en-US" sz="2400">
                <a:latin typeface="Calibri" pitchFamily="34" charset="0"/>
              </a:rPr>
              <a:t>需要</a:t>
            </a:r>
            <a:r>
              <a:rPr lang="en-US" sz="2400">
                <a:latin typeface="宋体" charset="-122"/>
                <a:ea typeface="微软雅黑" pitchFamily="34" charset="-122"/>
                <a:cs typeface="Times New Roman" pitchFamily="18" charset="0"/>
              </a:rPr>
              <a:t>”</a:t>
            </a:r>
            <a:r>
              <a:rPr lang="zh-CN" altLang="en-US" sz="2400">
                <a:latin typeface="Calibri" pitchFamily="34" charset="0"/>
              </a:rPr>
              <a:t>或</a:t>
            </a:r>
            <a:r>
              <a:rPr lang="en-US" sz="2400">
                <a:latin typeface="宋体" charset="-122"/>
                <a:ea typeface="微软雅黑" pitchFamily="34" charset="-122"/>
                <a:cs typeface="Times New Roman" pitchFamily="18" charset="0"/>
              </a:rPr>
              <a:t>“</a:t>
            </a:r>
            <a:r>
              <a:rPr lang="zh-CN" altLang="en-US" sz="2400">
                <a:latin typeface="Calibri" pitchFamily="34" charset="0"/>
              </a:rPr>
              <a:t>不需要</a:t>
            </a:r>
            <a:r>
              <a:rPr lang="en-US" sz="2400">
                <a:latin typeface="宋体" charset="-122"/>
                <a:ea typeface="微软雅黑" pitchFamily="34" charset="-122"/>
                <a:cs typeface="Times New Roman" pitchFamily="18" charset="0"/>
              </a:rPr>
              <a:t>”</a:t>
            </a:r>
            <a:r>
              <a:rPr lang="en-US" altLang="zh-CN" sz="2400">
                <a:latin typeface="Times New Roman" pitchFamily="18" charset="0"/>
              </a:rPr>
              <a:t>)</a:t>
            </a:r>
            <a:r>
              <a:rPr lang="zh-CN" altLang="en-US" sz="2400">
                <a:latin typeface="Calibri" pitchFamily="34" charset="0"/>
              </a:rPr>
              <a:t>介质，可在真空中传播．</a:t>
            </a:r>
            <a:endParaRPr lang="en-US" sz="2400">
              <a:latin typeface="Times New Roman" pitchFamily="18" charset="0"/>
            </a:endParaRPr>
          </a:p>
          <a:p>
            <a:r>
              <a:rPr lang="en-US" altLang="zh-CN" sz="2400">
                <a:latin typeface="Times New Roman" pitchFamily="18" charset="0"/>
              </a:rPr>
              <a:t>b</a:t>
            </a:r>
            <a:r>
              <a:rPr lang="zh-CN" altLang="en-US" sz="2400">
                <a:latin typeface="Calibri" pitchFamily="34" charset="0"/>
              </a:rPr>
              <a:t>．传播速度：在真空中电磁波的波速与光速相同，约为</a:t>
            </a:r>
            <a:r>
              <a:rPr lang="en-US" altLang="zh-CN" sz="2400" i="1">
                <a:latin typeface="Times New Roman" pitchFamily="18" charset="0"/>
              </a:rPr>
              <a:t>c</a:t>
            </a:r>
            <a:r>
              <a:rPr lang="zh-CN" altLang="en-US" sz="2400">
                <a:latin typeface="Calibri" pitchFamily="34" charset="0"/>
              </a:rPr>
              <a:t>＝</a:t>
            </a:r>
            <a:r>
              <a:rPr lang="en-US" altLang="zh-CN" sz="2400">
                <a:latin typeface="Times New Roman" pitchFamily="18" charset="0"/>
              </a:rPr>
              <a:t>________m/s.</a:t>
            </a:r>
          </a:p>
          <a:p>
            <a:r>
              <a:rPr lang="en-US" altLang="zh-CN" sz="2400">
                <a:latin typeface="Times New Roman" pitchFamily="18" charset="0"/>
              </a:rPr>
              <a:t>(3)</a:t>
            </a:r>
            <a:r>
              <a:rPr lang="zh-CN" altLang="en-US" sz="2400">
                <a:latin typeface="Calibri" pitchFamily="34" charset="0"/>
              </a:rPr>
              <a:t>波速</a:t>
            </a:r>
            <a:r>
              <a:rPr lang="en-US" altLang="zh-CN" sz="2400">
                <a:latin typeface="Times New Roman" pitchFamily="18" charset="0"/>
              </a:rPr>
              <a:t>(</a:t>
            </a:r>
            <a:r>
              <a:rPr lang="en-US" altLang="zh-CN" sz="2400" i="1">
                <a:latin typeface="Times New Roman" pitchFamily="18" charset="0"/>
              </a:rPr>
              <a:t>c</a:t>
            </a:r>
            <a:r>
              <a:rPr lang="en-US" altLang="zh-CN" sz="2400">
                <a:latin typeface="Times New Roman" pitchFamily="18" charset="0"/>
              </a:rPr>
              <a:t>)</a:t>
            </a:r>
            <a:r>
              <a:rPr lang="zh-CN" altLang="en-US" sz="2400">
                <a:latin typeface="Calibri" pitchFamily="34" charset="0"/>
              </a:rPr>
              <a:t>、波长</a:t>
            </a:r>
            <a:r>
              <a:rPr lang="en-US" altLang="zh-CN" sz="2400">
                <a:latin typeface="Times New Roman" pitchFamily="18" charset="0"/>
              </a:rPr>
              <a:t>(</a:t>
            </a:r>
            <a:r>
              <a:rPr lang="en-US" altLang="zh-CN" sz="2400" i="1">
                <a:latin typeface="Times New Roman" pitchFamily="18" charset="0"/>
              </a:rPr>
              <a:t>λ</a:t>
            </a:r>
            <a:r>
              <a:rPr lang="en-US" altLang="zh-CN" sz="2400">
                <a:latin typeface="Times New Roman" pitchFamily="18" charset="0"/>
              </a:rPr>
              <a:t>)</a:t>
            </a:r>
            <a:r>
              <a:rPr lang="zh-CN" altLang="en-US" sz="2400">
                <a:latin typeface="Calibri" pitchFamily="34" charset="0"/>
              </a:rPr>
              <a:t>、频率</a:t>
            </a:r>
            <a:r>
              <a:rPr lang="en-US" altLang="zh-CN" sz="2400">
                <a:latin typeface="Times New Roman" pitchFamily="18" charset="0"/>
              </a:rPr>
              <a:t>(</a:t>
            </a:r>
            <a:r>
              <a:rPr lang="en-US" altLang="zh-CN" sz="2400" i="1">
                <a:latin typeface="Times New Roman" pitchFamily="18" charset="0"/>
              </a:rPr>
              <a:t>f</a:t>
            </a:r>
            <a:r>
              <a:rPr lang="en-US" altLang="zh-CN" sz="2400">
                <a:latin typeface="Times New Roman" pitchFamily="18" charset="0"/>
              </a:rPr>
              <a:t>)</a:t>
            </a:r>
            <a:r>
              <a:rPr lang="zh-CN" altLang="en-US" sz="2400">
                <a:latin typeface="Calibri" pitchFamily="34" charset="0"/>
              </a:rPr>
              <a:t>之间的关系：</a:t>
            </a:r>
            <a:r>
              <a:rPr lang="en-US" altLang="zh-CN" sz="2400">
                <a:latin typeface="Times New Roman" pitchFamily="18" charset="0"/>
              </a:rPr>
              <a:t>_____.</a:t>
            </a:r>
          </a:p>
          <a:p>
            <a:pPr>
              <a:lnSpc>
                <a:spcPct val="140000"/>
              </a:lnSpc>
            </a:pPr>
            <a:r>
              <a:rPr lang="en-US" altLang="zh-CN" sz="2400">
                <a:latin typeface="Times New Roman" pitchFamily="18" charset="0"/>
                <a:ea typeface="微软雅黑" pitchFamily="34" charset="-122"/>
                <a:sym typeface="+mn-ea"/>
              </a:rPr>
              <a:t>(4)</a:t>
            </a:r>
            <a:r>
              <a:rPr lang="zh-CN" altLang="en-US" sz="2400">
                <a:latin typeface="Calibri" pitchFamily="34" charset="0"/>
                <a:ea typeface="微软雅黑" pitchFamily="34" charset="-122"/>
                <a:sym typeface="+mn-ea"/>
              </a:rPr>
              <a:t>应用：卫星通讯、广播电视、移动电话、微波炉、遥控器、收音机等．</a:t>
            </a:r>
            <a:r>
              <a:rPr lang="en-US" altLang="zh-CN" sz="2400">
                <a:latin typeface="Times New Roman" pitchFamily="18" charset="0"/>
                <a:ea typeface="仿宋_GB2312"/>
                <a:cs typeface="仿宋_GB2312"/>
                <a:sym typeface="+mn-ea"/>
              </a:rPr>
              <a:t>(2017.2)</a:t>
            </a:r>
            <a:endParaRPr lang="zh-CN" altLang="en-US" sz="2400">
              <a:latin typeface="Calibri" pitchFamily="34" charset="0"/>
              <a:ea typeface="微软雅黑" pitchFamily="34" charset="-122"/>
            </a:endParaRPr>
          </a:p>
          <a:p>
            <a:pPr>
              <a:lnSpc>
                <a:spcPct val="140000"/>
              </a:lnSpc>
            </a:pPr>
            <a:endParaRPr lang="zh-CN" altLang="en-US" sz="2400">
              <a:latin typeface="Calibri" pitchFamily="34" charset="0"/>
              <a:ea typeface="微软雅黑" pitchFamily="34" charset="-122"/>
            </a:endParaRPr>
          </a:p>
        </p:txBody>
      </p:sp>
      <p:sp>
        <p:nvSpPr>
          <p:cNvPr id="100" name="文本框 99"/>
          <p:cNvSpPr txBox="1">
            <a:spLocks noChangeArrowheads="1"/>
          </p:cNvSpPr>
          <p:nvPr/>
        </p:nvSpPr>
        <p:spPr bwMode="auto">
          <a:xfrm>
            <a:off x="3687763" y="3298825"/>
            <a:ext cx="903287" cy="460375"/>
          </a:xfrm>
          <a:prstGeom prst="rect">
            <a:avLst/>
          </a:prstGeom>
          <a:noFill/>
          <a:ln w="9525">
            <a:noFill/>
            <a:miter lim="800000"/>
            <a:headEnd/>
            <a:tailEnd/>
          </a:ln>
        </p:spPr>
        <p:txBody>
          <a:bodyPr>
            <a:spAutoFit/>
          </a:bodyPr>
          <a:lstStyle/>
          <a:p>
            <a:r>
              <a:rPr lang="zh-CN" altLang="en-US" sz="2400">
                <a:solidFill>
                  <a:srgbClr val="FF0000"/>
                </a:solidFill>
                <a:latin typeface="Calibri" pitchFamily="34" charset="0"/>
              </a:rPr>
              <a:t>电流</a:t>
            </a:r>
            <a:endParaRPr lang="zh-CN" altLang="en-US" sz="2400">
              <a:solidFill>
                <a:srgbClr val="FF0000"/>
              </a:solidFill>
              <a:latin typeface="Times New Roman" pitchFamily="18" charset="0"/>
            </a:endParaRPr>
          </a:p>
        </p:txBody>
      </p:sp>
      <p:sp>
        <p:nvSpPr>
          <p:cNvPr id="4" name="文本框 3"/>
          <p:cNvSpPr txBox="1">
            <a:spLocks noChangeArrowheads="1"/>
          </p:cNvSpPr>
          <p:nvPr/>
        </p:nvSpPr>
        <p:spPr bwMode="auto">
          <a:xfrm>
            <a:off x="4194175" y="3797300"/>
            <a:ext cx="1371600" cy="460375"/>
          </a:xfrm>
          <a:prstGeom prst="rect">
            <a:avLst/>
          </a:prstGeom>
          <a:noFill/>
          <a:ln w="9525">
            <a:noFill/>
            <a:miter lim="800000"/>
            <a:headEnd/>
            <a:tailEnd/>
          </a:ln>
        </p:spPr>
        <p:txBody>
          <a:bodyPr>
            <a:spAutoFit/>
          </a:bodyPr>
          <a:lstStyle/>
          <a:p>
            <a:r>
              <a:rPr lang="zh-CN" altLang="en-US" sz="2400">
                <a:solidFill>
                  <a:srgbClr val="FF0000"/>
                </a:solidFill>
                <a:latin typeface="Calibri" pitchFamily="34" charset="0"/>
              </a:rPr>
              <a:t>不需要</a:t>
            </a:r>
            <a:endParaRPr lang="zh-CN" altLang="en-US" sz="2400">
              <a:solidFill>
                <a:srgbClr val="FF0000"/>
              </a:solidFill>
              <a:latin typeface="Times New Roman" pitchFamily="18" charset="0"/>
            </a:endParaRPr>
          </a:p>
        </p:txBody>
      </p:sp>
      <p:sp>
        <p:nvSpPr>
          <p:cNvPr id="5" name="文本框 4"/>
          <p:cNvSpPr txBox="1">
            <a:spLocks noChangeArrowheads="1"/>
          </p:cNvSpPr>
          <p:nvPr/>
        </p:nvSpPr>
        <p:spPr bwMode="auto">
          <a:xfrm>
            <a:off x="8670925" y="4210050"/>
            <a:ext cx="1092200" cy="457200"/>
          </a:xfrm>
          <a:prstGeom prst="rect">
            <a:avLst/>
          </a:prstGeom>
          <a:noFill/>
          <a:ln w="9525">
            <a:noFill/>
            <a:miter lim="800000"/>
            <a:headEnd/>
            <a:tailEnd/>
          </a:ln>
        </p:spPr>
        <p:txBody>
          <a:bodyPr>
            <a:spAutoFit/>
          </a:bodyPr>
          <a:lstStyle/>
          <a:p>
            <a:r>
              <a:rPr lang="en-US" altLang="zh-CN" sz="2400">
                <a:solidFill>
                  <a:srgbClr val="FF0000"/>
                </a:solidFill>
                <a:latin typeface="Times New Roman" pitchFamily="18" charset="0"/>
              </a:rPr>
              <a:t>3</a:t>
            </a:r>
            <a:r>
              <a:rPr lang="en-US" altLang="zh-CN" sz="2400">
                <a:solidFill>
                  <a:srgbClr val="FF0000"/>
                </a:solidFill>
                <a:latin typeface="宋体" charset="-122"/>
                <a:ea typeface="微软雅黑" pitchFamily="34" charset="-122"/>
                <a:cs typeface="Times New Roman" pitchFamily="18" charset="0"/>
              </a:rPr>
              <a:t>×</a:t>
            </a:r>
            <a:r>
              <a:rPr lang="en-US" altLang="zh-CN" sz="2400">
                <a:solidFill>
                  <a:srgbClr val="FF0000"/>
                </a:solidFill>
                <a:latin typeface="Times New Roman" pitchFamily="18" charset="0"/>
              </a:rPr>
              <a:t>10</a:t>
            </a:r>
            <a:r>
              <a:rPr lang="en-US" altLang="zh-CN" sz="2400" baseline="30000">
                <a:solidFill>
                  <a:srgbClr val="FF0000"/>
                </a:solidFill>
                <a:latin typeface="Times New Roman" pitchFamily="18" charset="0"/>
              </a:rPr>
              <a:t>8</a:t>
            </a:r>
            <a:r>
              <a:rPr lang="zh-CN" altLang="en-US" sz="2400">
                <a:solidFill>
                  <a:srgbClr val="FF0000"/>
                </a:solidFill>
                <a:latin typeface="Calibri" pitchFamily="34" charset="0"/>
              </a:rPr>
              <a:t>　</a:t>
            </a:r>
            <a:endParaRPr lang="zh-CN" altLang="en-US" sz="2400">
              <a:solidFill>
                <a:srgbClr val="FF0000"/>
              </a:solidFill>
              <a:latin typeface="Times New Roman" pitchFamily="18" charset="0"/>
            </a:endParaRPr>
          </a:p>
        </p:txBody>
      </p:sp>
      <p:sp>
        <p:nvSpPr>
          <p:cNvPr id="8" name="文本框 7"/>
          <p:cNvSpPr txBox="1">
            <a:spLocks noChangeArrowheads="1"/>
          </p:cNvSpPr>
          <p:nvPr/>
        </p:nvSpPr>
        <p:spPr bwMode="auto">
          <a:xfrm>
            <a:off x="6262688" y="4694238"/>
            <a:ext cx="919162" cy="822325"/>
          </a:xfrm>
          <a:prstGeom prst="rect">
            <a:avLst/>
          </a:prstGeom>
          <a:noFill/>
          <a:ln w="9525">
            <a:noFill/>
            <a:miter lim="800000"/>
            <a:headEnd/>
            <a:tailEnd/>
          </a:ln>
        </p:spPr>
        <p:txBody>
          <a:bodyPr>
            <a:spAutoFit/>
          </a:bodyPr>
          <a:lstStyle/>
          <a:p>
            <a:r>
              <a:rPr lang="en-US" altLang="zh-CN" sz="2400" i="1">
                <a:solidFill>
                  <a:srgbClr val="FF0000"/>
                </a:solidFill>
                <a:latin typeface="Times New Roman" pitchFamily="18" charset="0"/>
              </a:rPr>
              <a:t>c</a:t>
            </a:r>
            <a:r>
              <a:rPr lang="zh-CN" altLang="en-US" sz="2400">
                <a:solidFill>
                  <a:srgbClr val="FF0000"/>
                </a:solidFill>
                <a:latin typeface="Calibri" pitchFamily="34" charset="0"/>
              </a:rPr>
              <a:t>＝</a:t>
            </a:r>
            <a:r>
              <a:rPr lang="en-US" altLang="zh-CN" sz="2400" i="1">
                <a:solidFill>
                  <a:srgbClr val="FF0000"/>
                </a:solidFill>
                <a:latin typeface="Times New Roman" pitchFamily="18" charset="0"/>
              </a:rPr>
              <a:t>λf</a:t>
            </a:r>
            <a:r>
              <a:rPr lang="zh-CN" altLang="en-US" sz="2400">
                <a:solidFill>
                  <a:srgbClr val="FF0000"/>
                </a:solidFill>
                <a:latin typeface="Calibri" pitchFamily="34" charset="0"/>
              </a:rPr>
              <a:t>　</a:t>
            </a:r>
            <a:endParaRPr lang="zh-CN" altLang="en-US" sz="2400">
              <a:solidFill>
                <a:srgbClr val="FF0000"/>
              </a:solidFill>
              <a:latin typeface="Times New Roman" pitchFamily="18" charset="0"/>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4" grpId="0"/>
      <p:bldP spid="5" grpId="0"/>
      <p:bldP spid="8"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8433" name="组合 4"/>
          <p:cNvGrpSpPr>
            <a:grpSpLocks/>
          </p:cNvGrpSpPr>
          <p:nvPr/>
        </p:nvGrpSpPr>
        <p:grpSpPr bwMode="auto">
          <a:xfrm>
            <a:off x="1096963" y="1812925"/>
            <a:ext cx="10210800" cy="522288"/>
            <a:chOff x="894" y="3246"/>
            <a:chExt cx="16080" cy="822"/>
          </a:xfrm>
        </p:grpSpPr>
        <p:sp>
          <p:nvSpPr>
            <p:cNvPr id="18443" name="文本框 4"/>
            <p:cNvSpPr txBox="1">
              <a:spLocks noChangeArrowheads="1"/>
            </p:cNvSpPr>
            <p:nvPr/>
          </p:nvSpPr>
          <p:spPr bwMode="auto">
            <a:xfrm>
              <a:off x="3894" y="3246"/>
              <a:ext cx="13080" cy="822"/>
            </a:xfrm>
            <a:prstGeom prst="rect">
              <a:avLst/>
            </a:prstGeom>
            <a:noFill/>
            <a:ln w="9525">
              <a:noFill/>
              <a:miter lim="800000"/>
              <a:headEnd/>
              <a:tailEnd/>
            </a:ln>
          </p:spPr>
          <p:txBody>
            <a:bodyPr>
              <a:spAutoFit/>
            </a:bodyPr>
            <a:lstStyle/>
            <a:p>
              <a:r>
                <a:rPr lang="zh-CN" altLang="en-US" sz="2800">
                  <a:latin typeface="Times New Roman" pitchFamily="18" charset="0"/>
                  <a:ea typeface="黑体" pitchFamily="49" charset="-122"/>
                  <a:cs typeface="Times New Roman" pitchFamily="18" charset="0"/>
                </a:rPr>
                <a:t>踏上信息高速公路</a:t>
              </a:r>
            </a:p>
          </p:txBody>
        </p:sp>
        <p:grpSp>
          <p:nvGrpSpPr>
            <p:cNvPr id="18444" name="组合 13"/>
            <p:cNvGrpSpPr>
              <a:grpSpLocks/>
            </p:cNvGrpSpPr>
            <p:nvPr/>
          </p:nvGrpSpPr>
          <p:grpSpPr bwMode="auto">
            <a:xfrm>
              <a:off x="894" y="3246"/>
              <a:ext cx="2665" cy="822"/>
              <a:chOff x="6686" y="8865"/>
              <a:chExt cx="2836" cy="877"/>
            </a:xfrm>
          </p:grpSpPr>
          <p:pic>
            <p:nvPicPr>
              <p:cNvPr id="18445" name="图片 9" descr="考点2字"/>
              <p:cNvPicPr>
                <a:picLocks noChangeAspect="1"/>
              </p:cNvPicPr>
              <p:nvPr/>
            </p:nvPicPr>
            <p:blipFill>
              <a:blip r:embed="rId2"/>
              <a:srcRect/>
              <a:stretch>
                <a:fillRect/>
              </a:stretch>
            </p:blipFill>
            <p:spPr bwMode="auto">
              <a:xfrm>
                <a:off x="6686" y="8865"/>
                <a:ext cx="2836" cy="821"/>
              </a:xfrm>
              <a:prstGeom prst="rect">
                <a:avLst/>
              </a:prstGeom>
              <a:noFill/>
              <a:ln w="9525">
                <a:noFill/>
                <a:miter lim="800000"/>
                <a:headEnd/>
                <a:tailEnd/>
              </a:ln>
            </p:spPr>
          </p:pic>
          <p:sp>
            <p:nvSpPr>
              <p:cNvPr id="18446" name="文本框 10"/>
              <p:cNvSpPr txBox="1">
                <a:spLocks noChangeArrowheads="1"/>
              </p:cNvSpPr>
              <p:nvPr/>
            </p:nvSpPr>
            <p:spPr bwMode="auto">
              <a:xfrm>
                <a:off x="6686" y="8865"/>
                <a:ext cx="1536" cy="877"/>
              </a:xfrm>
              <a:prstGeom prst="rect">
                <a:avLst/>
              </a:prstGeom>
              <a:noFill/>
              <a:ln w="9525">
                <a:noFill/>
                <a:miter lim="800000"/>
                <a:headEnd/>
                <a:tailEnd/>
              </a:ln>
            </p:spPr>
            <p:txBody>
              <a:bodyPr>
                <a:spAutoFit/>
              </a:bodyPr>
              <a:lstStyle/>
              <a:p>
                <a:r>
                  <a:rPr lang="zh-CN" altLang="en-US" sz="2800" b="1">
                    <a:latin typeface="Times New Roman" pitchFamily="18" charset="0"/>
                    <a:ea typeface="黑体" pitchFamily="49" charset="-122"/>
                  </a:rPr>
                  <a:t>考点</a:t>
                </a:r>
              </a:p>
            </p:txBody>
          </p:sp>
          <p:sp>
            <p:nvSpPr>
              <p:cNvPr id="18447" name="文本框 11"/>
              <p:cNvSpPr txBox="1">
                <a:spLocks noChangeArrowheads="1"/>
              </p:cNvSpPr>
              <p:nvPr/>
            </p:nvSpPr>
            <p:spPr bwMode="auto">
              <a:xfrm rot="10800000" flipV="1">
                <a:off x="8667" y="8865"/>
                <a:ext cx="668" cy="877"/>
              </a:xfrm>
              <a:prstGeom prst="rect">
                <a:avLst/>
              </a:prstGeom>
              <a:noFill/>
              <a:ln w="9525">
                <a:noFill/>
                <a:miter lim="800000"/>
                <a:headEnd/>
                <a:tailEnd/>
              </a:ln>
            </p:spPr>
            <p:txBody>
              <a:bodyPr>
                <a:spAutoFit/>
              </a:bodyPr>
              <a:lstStyle/>
              <a:p>
                <a:r>
                  <a:rPr lang="en-US" altLang="zh-CN" sz="2800" b="1">
                    <a:latin typeface="Times New Roman" pitchFamily="18" charset="0"/>
                    <a:ea typeface="黑体" pitchFamily="49" charset="-122"/>
                    <a:cs typeface="Times New Roman" pitchFamily="18" charset="0"/>
                  </a:rPr>
                  <a:t>2</a:t>
                </a:r>
              </a:p>
            </p:txBody>
          </p:sp>
        </p:grpSp>
      </p:grpSp>
      <p:sp>
        <p:nvSpPr>
          <p:cNvPr id="18434" name="文本框 5"/>
          <p:cNvSpPr txBox="1">
            <a:spLocks noChangeArrowheads="1"/>
          </p:cNvSpPr>
          <p:nvPr/>
        </p:nvSpPr>
        <p:spPr bwMode="auto">
          <a:xfrm>
            <a:off x="1096963" y="2584450"/>
            <a:ext cx="11158537" cy="460375"/>
          </a:xfrm>
          <a:prstGeom prst="rect">
            <a:avLst/>
          </a:prstGeom>
          <a:noFill/>
          <a:ln w="9525">
            <a:noFill/>
            <a:miter lim="800000"/>
            <a:headEnd/>
            <a:tailEnd/>
          </a:ln>
        </p:spPr>
        <p:txBody>
          <a:bodyPr>
            <a:spAutoFit/>
          </a:bodyPr>
          <a:lstStyle/>
          <a:p>
            <a:r>
              <a:rPr lang="zh-CN" altLang="en-US" sz="2400">
                <a:latin typeface="Calibri" pitchFamily="34" charset="0"/>
                <a:ea typeface="黑体" pitchFamily="49" charset="-122"/>
              </a:rPr>
              <a:t>光纤通信原理：</a:t>
            </a:r>
            <a:r>
              <a:rPr lang="zh-CN" altLang="en-US" sz="2400">
                <a:latin typeface="Calibri" pitchFamily="34" charset="0"/>
              </a:rPr>
              <a:t>光在光纤内壁经过多次</a:t>
            </a:r>
            <a:r>
              <a:rPr lang="en-US" altLang="zh-CN" sz="2400">
                <a:latin typeface="Times New Roman" pitchFamily="18" charset="0"/>
              </a:rPr>
              <a:t>______</a:t>
            </a:r>
            <a:r>
              <a:rPr lang="zh-CN" altLang="en-US" sz="2400">
                <a:latin typeface="Calibri" pitchFamily="34" charset="0"/>
              </a:rPr>
              <a:t>，将信息传向远方．</a:t>
            </a:r>
            <a:endParaRPr lang="zh-CN" altLang="en-US" sz="2400">
              <a:latin typeface="Calibri" pitchFamily="34" charset="0"/>
              <a:ea typeface="微软雅黑" pitchFamily="34" charset="-122"/>
            </a:endParaRPr>
          </a:p>
        </p:txBody>
      </p:sp>
      <p:grpSp>
        <p:nvGrpSpPr>
          <p:cNvPr id="18435" name="组合 6"/>
          <p:cNvGrpSpPr>
            <a:grpSpLocks/>
          </p:cNvGrpSpPr>
          <p:nvPr/>
        </p:nvGrpSpPr>
        <p:grpSpPr bwMode="auto">
          <a:xfrm>
            <a:off x="1096963" y="3263900"/>
            <a:ext cx="10210800" cy="522288"/>
            <a:chOff x="894" y="3246"/>
            <a:chExt cx="16080" cy="822"/>
          </a:xfrm>
        </p:grpSpPr>
        <p:sp>
          <p:nvSpPr>
            <p:cNvPr id="18438" name="文本框 4"/>
            <p:cNvSpPr txBox="1">
              <a:spLocks noChangeArrowheads="1"/>
            </p:cNvSpPr>
            <p:nvPr/>
          </p:nvSpPr>
          <p:spPr bwMode="auto">
            <a:xfrm>
              <a:off x="3894" y="3246"/>
              <a:ext cx="13080" cy="822"/>
            </a:xfrm>
            <a:prstGeom prst="rect">
              <a:avLst/>
            </a:prstGeom>
            <a:noFill/>
            <a:ln w="9525">
              <a:noFill/>
              <a:miter lim="800000"/>
              <a:headEnd/>
              <a:tailEnd/>
            </a:ln>
          </p:spPr>
          <p:txBody>
            <a:bodyPr>
              <a:spAutoFit/>
            </a:bodyPr>
            <a:lstStyle/>
            <a:p>
              <a:r>
                <a:rPr lang="zh-CN" altLang="en-US" sz="2800">
                  <a:latin typeface="Times New Roman" pitchFamily="18" charset="0"/>
                  <a:ea typeface="黑体" pitchFamily="49" charset="-122"/>
                  <a:cs typeface="Times New Roman" pitchFamily="18" charset="0"/>
                </a:rPr>
                <a:t>能量的转化与守恒</a:t>
              </a:r>
              <a:endParaRPr lang="en-US" altLang="zh-CN" sz="2800">
                <a:latin typeface="Times New Roman" pitchFamily="18" charset="0"/>
                <a:ea typeface="黑体" pitchFamily="49" charset="-122"/>
                <a:cs typeface="Times New Roman" pitchFamily="18" charset="0"/>
              </a:endParaRPr>
            </a:p>
          </p:txBody>
        </p:sp>
        <p:grpSp>
          <p:nvGrpSpPr>
            <p:cNvPr id="18439" name="组合 13"/>
            <p:cNvGrpSpPr>
              <a:grpSpLocks/>
            </p:cNvGrpSpPr>
            <p:nvPr/>
          </p:nvGrpSpPr>
          <p:grpSpPr bwMode="auto">
            <a:xfrm>
              <a:off x="894" y="3246"/>
              <a:ext cx="2665" cy="822"/>
              <a:chOff x="6686" y="8865"/>
              <a:chExt cx="2836" cy="877"/>
            </a:xfrm>
          </p:grpSpPr>
          <p:pic>
            <p:nvPicPr>
              <p:cNvPr id="18440" name="图片 9" descr="考点2字"/>
              <p:cNvPicPr>
                <a:picLocks noChangeAspect="1"/>
              </p:cNvPicPr>
              <p:nvPr/>
            </p:nvPicPr>
            <p:blipFill>
              <a:blip r:embed="rId2"/>
              <a:srcRect/>
              <a:stretch>
                <a:fillRect/>
              </a:stretch>
            </p:blipFill>
            <p:spPr bwMode="auto">
              <a:xfrm>
                <a:off x="6686" y="8865"/>
                <a:ext cx="2836" cy="821"/>
              </a:xfrm>
              <a:prstGeom prst="rect">
                <a:avLst/>
              </a:prstGeom>
              <a:noFill/>
              <a:ln w="9525">
                <a:noFill/>
                <a:miter lim="800000"/>
                <a:headEnd/>
                <a:tailEnd/>
              </a:ln>
            </p:spPr>
          </p:pic>
          <p:sp>
            <p:nvSpPr>
              <p:cNvPr id="18441" name="文本框 10"/>
              <p:cNvSpPr txBox="1">
                <a:spLocks noChangeArrowheads="1"/>
              </p:cNvSpPr>
              <p:nvPr/>
            </p:nvSpPr>
            <p:spPr bwMode="auto">
              <a:xfrm>
                <a:off x="6686" y="8865"/>
                <a:ext cx="1536" cy="877"/>
              </a:xfrm>
              <a:prstGeom prst="rect">
                <a:avLst/>
              </a:prstGeom>
              <a:noFill/>
              <a:ln w="9525">
                <a:noFill/>
                <a:miter lim="800000"/>
                <a:headEnd/>
                <a:tailEnd/>
              </a:ln>
            </p:spPr>
            <p:txBody>
              <a:bodyPr>
                <a:spAutoFit/>
              </a:bodyPr>
              <a:lstStyle/>
              <a:p>
                <a:r>
                  <a:rPr lang="zh-CN" altLang="en-US" sz="2800" b="1">
                    <a:latin typeface="Times New Roman" pitchFamily="18" charset="0"/>
                    <a:ea typeface="黑体" pitchFamily="49" charset="-122"/>
                  </a:rPr>
                  <a:t>考点</a:t>
                </a:r>
              </a:p>
            </p:txBody>
          </p:sp>
          <p:sp>
            <p:nvSpPr>
              <p:cNvPr id="18442" name="文本框 11"/>
              <p:cNvSpPr txBox="1">
                <a:spLocks noChangeArrowheads="1"/>
              </p:cNvSpPr>
              <p:nvPr/>
            </p:nvSpPr>
            <p:spPr bwMode="auto">
              <a:xfrm rot="10800000" flipV="1">
                <a:off x="8667" y="8865"/>
                <a:ext cx="668" cy="877"/>
              </a:xfrm>
              <a:prstGeom prst="rect">
                <a:avLst/>
              </a:prstGeom>
              <a:noFill/>
              <a:ln w="9525">
                <a:noFill/>
                <a:miter lim="800000"/>
                <a:headEnd/>
                <a:tailEnd/>
              </a:ln>
            </p:spPr>
            <p:txBody>
              <a:bodyPr>
                <a:spAutoFit/>
              </a:bodyPr>
              <a:lstStyle/>
              <a:p>
                <a:r>
                  <a:rPr lang="en-US" altLang="zh-CN" sz="2800" b="1">
                    <a:latin typeface="Times New Roman" pitchFamily="18" charset="0"/>
                    <a:ea typeface="黑体" pitchFamily="49" charset="-122"/>
                    <a:cs typeface="Times New Roman" pitchFamily="18" charset="0"/>
                  </a:rPr>
                  <a:t>3</a:t>
                </a:r>
              </a:p>
            </p:txBody>
          </p:sp>
        </p:grpSp>
      </p:grpSp>
      <p:sp>
        <p:nvSpPr>
          <p:cNvPr id="18436" name="文本框 12"/>
          <p:cNvSpPr txBox="1">
            <a:spLocks noChangeArrowheads="1"/>
          </p:cNvSpPr>
          <p:nvPr/>
        </p:nvSpPr>
        <p:spPr bwMode="auto">
          <a:xfrm>
            <a:off x="1090613" y="3878263"/>
            <a:ext cx="11158537" cy="1754187"/>
          </a:xfrm>
          <a:prstGeom prst="rect">
            <a:avLst/>
          </a:prstGeom>
          <a:noFill/>
          <a:ln w="9525">
            <a:noFill/>
            <a:miter lim="800000"/>
            <a:headEnd/>
            <a:tailEnd/>
          </a:ln>
        </p:spPr>
        <p:txBody>
          <a:bodyPr>
            <a:spAutoFit/>
          </a:bodyPr>
          <a:lstStyle/>
          <a:p>
            <a:pPr>
              <a:lnSpc>
                <a:spcPct val="150000"/>
              </a:lnSpc>
            </a:pPr>
            <a:r>
              <a:rPr lang="en-US" altLang="zh-CN" sz="2400">
                <a:latin typeface="Times New Roman" pitchFamily="18" charset="0"/>
              </a:rPr>
              <a:t>1. </a:t>
            </a:r>
            <a:r>
              <a:rPr lang="zh-CN" altLang="en-US" sz="2400">
                <a:latin typeface="Calibri" pitchFamily="34" charset="0"/>
                <a:ea typeface="黑体" pitchFamily="49" charset="-122"/>
              </a:rPr>
              <a:t>能量的转移与转化</a:t>
            </a:r>
            <a:endParaRPr lang="en-US" sz="2400">
              <a:latin typeface="Times New Roman" pitchFamily="18" charset="0"/>
            </a:endParaRPr>
          </a:p>
          <a:p>
            <a:r>
              <a:rPr lang="en-US" altLang="zh-CN" sz="2400">
                <a:latin typeface="Times New Roman" pitchFamily="18" charset="0"/>
              </a:rPr>
              <a:t>(1)</a:t>
            </a:r>
            <a:r>
              <a:rPr lang="zh-CN" altLang="en-US" sz="2400">
                <a:latin typeface="Calibri" pitchFamily="34" charset="0"/>
              </a:rPr>
              <a:t>转移：能量由一个物体转移到另一个物体．</a:t>
            </a:r>
            <a:endParaRPr lang="en-US" sz="2400">
              <a:latin typeface="Times New Roman" pitchFamily="18" charset="0"/>
            </a:endParaRPr>
          </a:p>
          <a:p>
            <a:r>
              <a:rPr lang="en-US" altLang="zh-CN" sz="2400">
                <a:latin typeface="Times New Roman" pitchFamily="18" charset="0"/>
              </a:rPr>
              <a:t>(2)</a:t>
            </a:r>
            <a:r>
              <a:rPr lang="zh-CN" altLang="en-US" sz="2400">
                <a:latin typeface="Calibri" pitchFamily="34" charset="0"/>
              </a:rPr>
              <a:t>转化：能量由一种形式转化为另一种形式．</a:t>
            </a:r>
            <a:endParaRPr lang="zh-CN" altLang="en-US" sz="2400">
              <a:latin typeface="Calibri" pitchFamily="34" charset="0"/>
              <a:ea typeface="微软雅黑" pitchFamily="34" charset="-122"/>
            </a:endParaRPr>
          </a:p>
        </p:txBody>
      </p:sp>
      <p:sp>
        <p:nvSpPr>
          <p:cNvPr id="100" name="文本框 99"/>
          <p:cNvSpPr txBox="1">
            <a:spLocks noChangeArrowheads="1"/>
          </p:cNvSpPr>
          <p:nvPr/>
        </p:nvSpPr>
        <p:spPr bwMode="auto">
          <a:xfrm>
            <a:off x="6372225" y="2513013"/>
            <a:ext cx="858838" cy="460375"/>
          </a:xfrm>
          <a:prstGeom prst="rect">
            <a:avLst/>
          </a:prstGeom>
          <a:noFill/>
          <a:ln w="9525">
            <a:noFill/>
            <a:miter lim="800000"/>
            <a:headEnd/>
            <a:tailEnd/>
          </a:ln>
        </p:spPr>
        <p:txBody>
          <a:bodyPr>
            <a:spAutoFit/>
          </a:bodyPr>
          <a:lstStyle/>
          <a:p>
            <a:r>
              <a:rPr lang="zh-CN" altLang="en-US" sz="2400">
                <a:solidFill>
                  <a:srgbClr val="FF0000"/>
                </a:solidFill>
                <a:latin typeface="Calibri" pitchFamily="34" charset="0"/>
              </a:rPr>
              <a:t>反射　</a:t>
            </a:r>
            <a:endParaRPr lang="zh-CN" altLang="en-US" sz="2400">
              <a:solidFill>
                <a:srgbClr val="FF0000"/>
              </a:solidFill>
              <a:latin typeface="Times New Roman"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9457" name="文本框 12"/>
          <p:cNvSpPr txBox="1">
            <a:spLocks noChangeArrowheads="1"/>
          </p:cNvSpPr>
          <p:nvPr/>
        </p:nvSpPr>
        <p:spPr bwMode="auto">
          <a:xfrm>
            <a:off x="517525" y="1898650"/>
            <a:ext cx="11156950" cy="3416300"/>
          </a:xfrm>
          <a:prstGeom prst="rect">
            <a:avLst/>
          </a:prstGeom>
          <a:noFill/>
          <a:ln w="9525">
            <a:noFill/>
            <a:miter lim="800000"/>
            <a:headEnd/>
            <a:tailEnd/>
          </a:ln>
        </p:spPr>
        <p:txBody>
          <a:bodyPr>
            <a:spAutoFit/>
          </a:bodyPr>
          <a:lstStyle/>
          <a:p>
            <a:pPr>
              <a:lnSpc>
                <a:spcPct val="150000"/>
              </a:lnSpc>
            </a:pPr>
            <a:r>
              <a:rPr lang="en-US" altLang="zh-CN" sz="2400">
                <a:latin typeface="Times New Roman" pitchFamily="18" charset="0"/>
              </a:rPr>
              <a:t>2. </a:t>
            </a:r>
            <a:r>
              <a:rPr lang="zh-CN" altLang="en-US" sz="2400">
                <a:latin typeface="Calibri" pitchFamily="34" charset="0"/>
                <a:ea typeface="黑体" pitchFamily="49" charset="-122"/>
              </a:rPr>
              <a:t>能量守恒定律：</a:t>
            </a:r>
            <a:r>
              <a:rPr lang="zh-CN" altLang="en-US" sz="2400">
                <a:latin typeface="Calibri" pitchFamily="34" charset="0"/>
              </a:rPr>
              <a:t>能量既不会凭空</a:t>
            </a:r>
            <a:r>
              <a:rPr lang="en-US" altLang="zh-CN" sz="2400">
                <a:latin typeface="Times New Roman" pitchFamily="18" charset="0"/>
              </a:rPr>
              <a:t>________</a:t>
            </a:r>
            <a:r>
              <a:rPr lang="zh-CN" altLang="en-US" sz="2400">
                <a:latin typeface="Calibri" pitchFamily="34" charset="0"/>
              </a:rPr>
              <a:t>，也不会凭空产生，它只会从一种形式</a:t>
            </a:r>
            <a:r>
              <a:rPr lang="en-US" altLang="zh-CN" sz="2400">
                <a:latin typeface="Times New Roman" pitchFamily="18" charset="0"/>
              </a:rPr>
              <a:t>________</a:t>
            </a:r>
            <a:r>
              <a:rPr lang="zh-CN" altLang="en-US" sz="2400">
                <a:latin typeface="Calibri" pitchFamily="34" charset="0"/>
              </a:rPr>
              <a:t>为另一种形式，或者从一个物体</a:t>
            </a:r>
            <a:r>
              <a:rPr lang="en-US" altLang="zh-CN" sz="2400">
                <a:latin typeface="Times New Roman" pitchFamily="18" charset="0"/>
              </a:rPr>
              <a:t>________</a:t>
            </a:r>
            <a:r>
              <a:rPr lang="zh-CN" altLang="en-US" sz="2400">
                <a:latin typeface="Calibri" pitchFamily="34" charset="0"/>
              </a:rPr>
              <a:t>到另一个</a:t>
            </a:r>
            <a:r>
              <a:rPr lang="zh-CN" altLang="en-US" sz="2400">
                <a:latin typeface="Times New Roman" pitchFamily="18" charset="0"/>
              </a:rPr>
              <a:t>物体，而能量的总量</a:t>
            </a:r>
            <a:r>
              <a:rPr lang="en-US" altLang="zh-CN" sz="2400">
                <a:latin typeface="Times New Roman" pitchFamily="18" charset="0"/>
              </a:rPr>
              <a:t>____________</a:t>
            </a:r>
            <a:r>
              <a:rPr lang="zh-CN" altLang="en-US" sz="2400">
                <a:latin typeface="Calibri" pitchFamily="34" charset="0"/>
              </a:rPr>
              <a:t>．</a:t>
            </a:r>
            <a:endParaRPr lang="en-US" sz="2400">
              <a:latin typeface="Times New Roman" pitchFamily="18" charset="0"/>
            </a:endParaRPr>
          </a:p>
          <a:p>
            <a:r>
              <a:rPr lang="en-US" altLang="zh-CN" sz="2400">
                <a:latin typeface="Times New Roman" pitchFamily="18" charset="0"/>
              </a:rPr>
              <a:t>3. </a:t>
            </a:r>
            <a:r>
              <a:rPr lang="zh-CN" altLang="en-US" sz="2400">
                <a:latin typeface="Calibri" pitchFamily="34" charset="0"/>
                <a:ea typeface="黑体" pitchFamily="49" charset="-122"/>
              </a:rPr>
              <a:t>能量转移与转化的方向性：</a:t>
            </a:r>
            <a:r>
              <a:rPr lang="zh-CN" altLang="en-US" sz="2400">
                <a:latin typeface="Calibri" pitchFamily="34" charset="0"/>
              </a:rPr>
              <a:t>能量的转化与转移具有方向性．即能量可以自发地从一种形式转化为另一种形式或从一个物体转移到另一个物体，但是不能自动地逆向转化和转移．</a:t>
            </a:r>
            <a:endParaRPr lang="zh-CN" altLang="en-US" sz="2400">
              <a:latin typeface="Calibri" pitchFamily="34" charset="0"/>
              <a:ea typeface="微软雅黑" pitchFamily="34" charset="-122"/>
            </a:endParaRPr>
          </a:p>
        </p:txBody>
      </p:sp>
      <p:sp>
        <p:nvSpPr>
          <p:cNvPr id="100" name="文本框 99"/>
          <p:cNvSpPr txBox="1">
            <a:spLocks noChangeArrowheads="1"/>
          </p:cNvSpPr>
          <p:nvPr/>
        </p:nvSpPr>
        <p:spPr bwMode="auto">
          <a:xfrm>
            <a:off x="5359400" y="2001838"/>
            <a:ext cx="830263" cy="460375"/>
          </a:xfrm>
          <a:prstGeom prst="rect">
            <a:avLst/>
          </a:prstGeom>
          <a:noFill/>
          <a:ln w="9525">
            <a:noFill/>
            <a:miter lim="800000"/>
            <a:headEnd/>
            <a:tailEnd/>
          </a:ln>
        </p:spPr>
        <p:txBody>
          <a:bodyPr>
            <a:spAutoFit/>
          </a:bodyPr>
          <a:lstStyle/>
          <a:p>
            <a:r>
              <a:rPr lang="zh-CN" altLang="en-US" sz="2400">
                <a:solidFill>
                  <a:srgbClr val="FF0000"/>
                </a:solidFill>
                <a:latin typeface="Calibri" pitchFamily="34" charset="0"/>
              </a:rPr>
              <a:t>消灭　</a:t>
            </a:r>
            <a:endParaRPr lang="zh-CN" altLang="en-US" sz="2400">
              <a:solidFill>
                <a:srgbClr val="FF0000"/>
              </a:solidFill>
              <a:latin typeface="Times New Roman" pitchFamily="18" charset="0"/>
            </a:endParaRPr>
          </a:p>
        </p:txBody>
      </p:sp>
      <p:sp>
        <p:nvSpPr>
          <p:cNvPr id="2" name="文本框 1"/>
          <p:cNvSpPr txBox="1">
            <a:spLocks noChangeArrowheads="1"/>
          </p:cNvSpPr>
          <p:nvPr/>
        </p:nvSpPr>
        <p:spPr bwMode="auto">
          <a:xfrm>
            <a:off x="769938" y="2605088"/>
            <a:ext cx="933450" cy="460375"/>
          </a:xfrm>
          <a:prstGeom prst="rect">
            <a:avLst/>
          </a:prstGeom>
          <a:noFill/>
          <a:ln w="9525">
            <a:noFill/>
            <a:miter lim="800000"/>
            <a:headEnd/>
            <a:tailEnd/>
          </a:ln>
        </p:spPr>
        <p:txBody>
          <a:bodyPr>
            <a:spAutoFit/>
          </a:bodyPr>
          <a:lstStyle/>
          <a:p>
            <a:r>
              <a:rPr lang="zh-CN" altLang="en-US" sz="2400">
                <a:solidFill>
                  <a:srgbClr val="FF0000"/>
                </a:solidFill>
                <a:latin typeface="Calibri" pitchFamily="34" charset="0"/>
              </a:rPr>
              <a:t>转化　</a:t>
            </a:r>
            <a:endParaRPr lang="zh-CN" altLang="en-US" sz="2400">
              <a:solidFill>
                <a:srgbClr val="FF0000"/>
              </a:solidFill>
              <a:latin typeface="Times New Roman" pitchFamily="18" charset="0"/>
            </a:endParaRPr>
          </a:p>
        </p:txBody>
      </p:sp>
      <p:sp>
        <p:nvSpPr>
          <p:cNvPr id="3" name="文本框 2"/>
          <p:cNvSpPr txBox="1">
            <a:spLocks noChangeArrowheads="1"/>
          </p:cNvSpPr>
          <p:nvPr/>
        </p:nvSpPr>
        <p:spPr bwMode="auto">
          <a:xfrm>
            <a:off x="6046788" y="2603500"/>
            <a:ext cx="1446212" cy="460375"/>
          </a:xfrm>
          <a:prstGeom prst="rect">
            <a:avLst/>
          </a:prstGeom>
          <a:noFill/>
          <a:ln w="9525">
            <a:noFill/>
            <a:miter lim="800000"/>
            <a:headEnd/>
            <a:tailEnd/>
          </a:ln>
        </p:spPr>
        <p:txBody>
          <a:bodyPr>
            <a:spAutoFit/>
          </a:bodyPr>
          <a:lstStyle/>
          <a:p>
            <a:r>
              <a:rPr lang="zh-CN" altLang="en-US" sz="2400">
                <a:solidFill>
                  <a:srgbClr val="FF0000"/>
                </a:solidFill>
                <a:latin typeface="Calibri" pitchFamily="34" charset="0"/>
              </a:rPr>
              <a:t>保持不变</a:t>
            </a:r>
            <a:endParaRPr lang="zh-CN" altLang="en-US" sz="2400">
              <a:solidFill>
                <a:srgbClr val="FF0000"/>
              </a:solidFill>
              <a:latin typeface="Times New Roman" pitchFamily="18" charset="0"/>
            </a:endParaRPr>
          </a:p>
        </p:txBody>
      </p:sp>
      <p:sp>
        <p:nvSpPr>
          <p:cNvPr id="4" name="文本框 3"/>
          <p:cNvSpPr txBox="1">
            <a:spLocks noChangeArrowheads="1"/>
          </p:cNvSpPr>
          <p:nvPr/>
        </p:nvSpPr>
        <p:spPr bwMode="auto">
          <a:xfrm>
            <a:off x="698500" y="3063875"/>
            <a:ext cx="1489075" cy="460375"/>
          </a:xfrm>
          <a:prstGeom prst="rect">
            <a:avLst/>
          </a:prstGeom>
          <a:noFill/>
          <a:ln w="9525">
            <a:noFill/>
            <a:miter lim="800000"/>
            <a:headEnd/>
            <a:tailEnd/>
          </a:ln>
        </p:spPr>
        <p:txBody>
          <a:bodyPr>
            <a:spAutoFit/>
          </a:bodyPr>
          <a:lstStyle/>
          <a:p>
            <a:r>
              <a:rPr lang="zh-CN" altLang="en-US" sz="2400">
                <a:solidFill>
                  <a:srgbClr val="FF0000"/>
                </a:solidFill>
                <a:latin typeface="Calibri" pitchFamily="34" charset="0"/>
              </a:rPr>
              <a:t>长期提供</a:t>
            </a:r>
            <a:endParaRPr lang="zh-CN" altLang="en-US" sz="2400">
              <a:solidFill>
                <a:srgbClr val="FF0000"/>
              </a:solidFill>
              <a:latin typeface="Times New Roman"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fill="hold"/>
                                        <p:tgtEl>
                                          <p:spTgt spid="4"/>
                                        </p:tgtEl>
                                        <p:attrNameLst>
                                          <p:attrName>ppt_x</p:attrName>
                                        </p:attrNameLst>
                                      </p:cBhvr>
                                      <p:tavLst>
                                        <p:tav tm="0">
                                          <p:val>
                                            <p:strVal val="#ppt_x"/>
                                          </p:val>
                                        </p:tav>
                                        <p:tav tm="100000">
                                          <p:val>
                                            <p:strVal val="#ppt_x"/>
                                          </p:val>
                                        </p:tav>
                                      </p:tavLst>
                                    </p:anim>
                                    <p:anim calcmode="lin" valueType="num">
                                      <p:cBhvr additive="base">
                                        <p:cTn id="26"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2" grpId="0"/>
      <p:bldP spid="3" grpId="0"/>
      <p:bldP spid="4"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0481" name="组合 6"/>
          <p:cNvGrpSpPr>
            <a:grpSpLocks/>
          </p:cNvGrpSpPr>
          <p:nvPr/>
        </p:nvGrpSpPr>
        <p:grpSpPr bwMode="auto">
          <a:xfrm>
            <a:off x="884238" y="1158875"/>
            <a:ext cx="10210800" cy="522288"/>
            <a:chOff x="894" y="3246"/>
            <a:chExt cx="16080" cy="822"/>
          </a:xfrm>
        </p:grpSpPr>
        <p:sp>
          <p:nvSpPr>
            <p:cNvPr id="20484" name="文本框 4"/>
            <p:cNvSpPr txBox="1">
              <a:spLocks noChangeArrowheads="1"/>
            </p:cNvSpPr>
            <p:nvPr/>
          </p:nvSpPr>
          <p:spPr bwMode="auto">
            <a:xfrm>
              <a:off x="3894" y="3246"/>
              <a:ext cx="13080" cy="822"/>
            </a:xfrm>
            <a:prstGeom prst="rect">
              <a:avLst/>
            </a:prstGeom>
            <a:noFill/>
            <a:ln w="9525">
              <a:noFill/>
              <a:miter lim="800000"/>
              <a:headEnd/>
              <a:tailEnd/>
            </a:ln>
          </p:spPr>
          <p:txBody>
            <a:bodyPr>
              <a:spAutoFit/>
            </a:bodyPr>
            <a:lstStyle/>
            <a:p>
              <a:r>
                <a:rPr lang="zh-CN" altLang="en-US" sz="2800">
                  <a:latin typeface="Times New Roman" pitchFamily="18" charset="0"/>
                  <a:ea typeface="黑体" pitchFamily="49" charset="-122"/>
                  <a:cs typeface="Times New Roman" pitchFamily="18" charset="0"/>
                </a:rPr>
                <a:t>能源的开发和利用</a:t>
              </a:r>
              <a:endParaRPr lang="en-US" altLang="zh-CN" sz="2800">
                <a:latin typeface="Times New Roman" pitchFamily="18" charset="0"/>
                <a:ea typeface="黑体" pitchFamily="49" charset="-122"/>
                <a:cs typeface="Times New Roman" pitchFamily="18" charset="0"/>
              </a:endParaRPr>
            </a:p>
          </p:txBody>
        </p:sp>
        <p:grpSp>
          <p:nvGrpSpPr>
            <p:cNvPr id="20485" name="组合 13"/>
            <p:cNvGrpSpPr>
              <a:grpSpLocks/>
            </p:cNvGrpSpPr>
            <p:nvPr/>
          </p:nvGrpSpPr>
          <p:grpSpPr bwMode="auto">
            <a:xfrm>
              <a:off x="894" y="3246"/>
              <a:ext cx="2665" cy="822"/>
              <a:chOff x="6686" y="8865"/>
              <a:chExt cx="2836" cy="877"/>
            </a:xfrm>
          </p:grpSpPr>
          <p:pic>
            <p:nvPicPr>
              <p:cNvPr id="20486" name="图片 9" descr="考点2字"/>
              <p:cNvPicPr>
                <a:picLocks noChangeAspect="1"/>
              </p:cNvPicPr>
              <p:nvPr/>
            </p:nvPicPr>
            <p:blipFill>
              <a:blip r:embed="rId2"/>
              <a:srcRect/>
              <a:stretch>
                <a:fillRect/>
              </a:stretch>
            </p:blipFill>
            <p:spPr bwMode="auto">
              <a:xfrm>
                <a:off x="6686" y="8865"/>
                <a:ext cx="2836" cy="821"/>
              </a:xfrm>
              <a:prstGeom prst="rect">
                <a:avLst/>
              </a:prstGeom>
              <a:noFill/>
              <a:ln w="9525">
                <a:noFill/>
                <a:miter lim="800000"/>
                <a:headEnd/>
                <a:tailEnd/>
              </a:ln>
            </p:spPr>
          </p:pic>
          <p:sp>
            <p:nvSpPr>
              <p:cNvPr id="20487" name="文本框 10"/>
              <p:cNvSpPr txBox="1">
                <a:spLocks noChangeArrowheads="1"/>
              </p:cNvSpPr>
              <p:nvPr/>
            </p:nvSpPr>
            <p:spPr bwMode="auto">
              <a:xfrm>
                <a:off x="6686" y="8865"/>
                <a:ext cx="1536" cy="877"/>
              </a:xfrm>
              <a:prstGeom prst="rect">
                <a:avLst/>
              </a:prstGeom>
              <a:noFill/>
              <a:ln w="9525">
                <a:noFill/>
                <a:miter lim="800000"/>
                <a:headEnd/>
                <a:tailEnd/>
              </a:ln>
            </p:spPr>
            <p:txBody>
              <a:bodyPr>
                <a:spAutoFit/>
              </a:bodyPr>
              <a:lstStyle/>
              <a:p>
                <a:r>
                  <a:rPr lang="zh-CN" altLang="en-US" sz="2800" b="1">
                    <a:latin typeface="Times New Roman" pitchFamily="18" charset="0"/>
                    <a:ea typeface="黑体" pitchFamily="49" charset="-122"/>
                  </a:rPr>
                  <a:t>考点</a:t>
                </a:r>
              </a:p>
            </p:txBody>
          </p:sp>
          <p:sp>
            <p:nvSpPr>
              <p:cNvPr id="20488" name="文本框 11"/>
              <p:cNvSpPr txBox="1">
                <a:spLocks noChangeArrowheads="1"/>
              </p:cNvSpPr>
              <p:nvPr/>
            </p:nvSpPr>
            <p:spPr bwMode="auto">
              <a:xfrm rot="10800000" flipV="1">
                <a:off x="8667" y="8865"/>
                <a:ext cx="668" cy="877"/>
              </a:xfrm>
              <a:prstGeom prst="rect">
                <a:avLst/>
              </a:prstGeom>
              <a:noFill/>
              <a:ln w="9525">
                <a:noFill/>
                <a:miter lim="800000"/>
                <a:headEnd/>
                <a:tailEnd/>
              </a:ln>
            </p:spPr>
            <p:txBody>
              <a:bodyPr>
                <a:spAutoFit/>
              </a:bodyPr>
              <a:lstStyle/>
              <a:p>
                <a:r>
                  <a:rPr lang="en-US" altLang="zh-CN" sz="2800" b="1">
                    <a:latin typeface="Times New Roman" pitchFamily="18" charset="0"/>
                    <a:ea typeface="黑体" pitchFamily="49" charset="-122"/>
                    <a:cs typeface="Times New Roman" pitchFamily="18" charset="0"/>
                  </a:rPr>
                  <a:t>4</a:t>
                </a:r>
              </a:p>
            </p:txBody>
          </p:sp>
        </p:grpSp>
      </p:grpSp>
      <p:sp>
        <p:nvSpPr>
          <p:cNvPr id="20482" name="文本框 101"/>
          <p:cNvSpPr txBox="1">
            <a:spLocks noChangeArrowheads="1"/>
          </p:cNvSpPr>
          <p:nvPr/>
        </p:nvSpPr>
        <p:spPr bwMode="auto">
          <a:xfrm>
            <a:off x="742950" y="1679575"/>
            <a:ext cx="10706100" cy="4522788"/>
          </a:xfrm>
          <a:prstGeom prst="rect">
            <a:avLst/>
          </a:prstGeom>
          <a:noFill/>
          <a:ln w="9525">
            <a:noFill/>
            <a:miter lim="800000"/>
            <a:headEnd/>
            <a:tailEnd/>
          </a:ln>
        </p:spPr>
        <p:txBody>
          <a:bodyPr>
            <a:spAutoFit/>
          </a:bodyPr>
          <a:lstStyle/>
          <a:p>
            <a:pPr>
              <a:lnSpc>
                <a:spcPct val="150000"/>
              </a:lnSpc>
            </a:pPr>
            <a:r>
              <a:rPr lang="en-US" altLang="zh-CN" sz="2400">
                <a:latin typeface="Times New Roman" pitchFamily="18" charset="0"/>
              </a:rPr>
              <a:t>1. </a:t>
            </a:r>
            <a:r>
              <a:rPr lang="zh-CN" altLang="en-US" sz="2400">
                <a:latin typeface="Calibri" pitchFamily="34" charset="0"/>
                <a:ea typeface="黑体" pitchFamily="49" charset="-122"/>
              </a:rPr>
              <a:t>能源的分类</a:t>
            </a:r>
            <a:endParaRPr lang="en-US" sz="2400">
              <a:latin typeface="Times New Roman" pitchFamily="18" charset="0"/>
            </a:endParaRPr>
          </a:p>
          <a:p>
            <a:r>
              <a:rPr lang="en-US" altLang="zh-CN" sz="2400">
                <a:latin typeface="Times New Roman" pitchFamily="18" charset="0"/>
              </a:rPr>
              <a:t>(1)</a:t>
            </a:r>
            <a:r>
              <a:rPr lang="zh-CN" altLang="en-US" sz="2400">
                <a:latin typeface="Calibri" pitchFamily="34" charset="0"/>
              </a:rPr>
              <a:t>可再生能源：可以</a:t>
            </a:r>
            <a:r>
              <a:rPr lang="en-US" altLang="zh-CN" sz="2400">
                <a:latin typeface="Times New Roman" pitchFamily="18" charset="0"/>
              </a:rPr>
              <a:t>_________</a:t>
            </a:r>
            <a:r>
              <a:rPr lang="zh-CN" altLang="en-US" sz="2400">
                <a:latin typeface="Calibri" pitchFamily="34" charset="0"/>
              </a:rPr>
              <a:t>或可以再生的能源．如太阳能、风能、水能、以及生物质能等．</a:t>
            </a:r>
            <a:r>
              <a:rPr lang="en-US" altLang="zh-CN" sz="2400">
                <a:latin typeface="Times New Roman" pitchFamily="18" charset="0"/>
                <a:ea typeface="仿宋_GB2312"/>
                <a:cs typeface="仿宋_GB2312"/>
              </a:rPr>
              <a:t>(2018.1)</a:t>
            </a:r>
            <a:endParaRPr lang="en-US" altLang="zh-CN" sz="2400">
              <a:latin typeface="Times New Roman" pitchFamily="18" charset="0"/>
            </a:endParaRPr>
          </a:p>
          <a:p>
            <a:r>
              <a:rPr lang="en-US" altLang="zh-CN" sz="2400">
                <a:latin typeface="Times New Roman" pitchFamily="18" charset="0"/>
              </a:rPr>
              <a:t>(2)</a:t>
            </a:r>
            <a:r>
              <a:rPr lang="zh-CN" altLang="en-US" sz="2400">
                <a:latin typeface="Calibri" pitchFamily="34" charset="0"/>
              </a:rPr>
              <a:t>不可再生能源：一旦消耗就很难再生的能源．如煤、石油、天然气、化石燃料、核能等．</a:t>
            </a:r>
            <a:r>
              <a:rPr lang="en-US" altLang="zh-CN" sz="2400">
                <a:latin typeface="Times New Roman" pitchFamily="18" charset="0"/>
                <a:ea typeface="仿宋_GB2312"/>
                <a:cs typeface="仿宋_GB2312"/>
              </a:rPr>
              <a:t>(2017.6D)</a:t>
            </a:r>
            <a:endParaRPr lang="en-US" altLang="zh-CN" sz="2400">
              <a:latin typeface="Times New Roman" pitchFamily="18" charset="0"/>
            </a:endParaRPr>
          </a:p>
          <a:p>
            <a:r>
              <a:rPr lang="en-US" altLang="zh-CN" sz="2400">
                <a:latin typeface="Times New Roman" pitchFamily="18" charset="0"/>
              </a:rPr>
              <a:t>2. </a:t>
            </a:r>
            <a:r>
              <a:rPr lang="zh-CN" altLang="en-US" sz="2400">
                <a:latin typeface="Calibri" pitchFamily="34" charset="0"/>
                <a:ea typeface="黑体" pitchFamily="49" charset="-122"/>
              </a:rPr>
              <a:t>新能源</a:t>
            </a:r>
            <a:endParaRPr lang="en-US" sz="2400">
              <a:latin typeface="Times New Roman" pitchFamily="18" charset="0"/>
            </a:endParaRPr>
          </a:p>
          <a:p>
            <a:r>
              <a:rPr lang="en-US" altLang="zh-CN" sz="2400">
                <a:latin typeface="Times New Roman" pitchFamily="18" charset="0"/>
              </a:rPr>
              <a:t>(1)</a:t>
            </a:r>
            <a:r>
              <a:rPr lang="zh-CN" altLang="en-US" sz="2400">
                <a:latin typeface="Calibri" pitchFamily="34" charset="0"/>
              </a:rPr>
              <a:t>太阳能：太阳能是一种既相对清洁，又取之不尽的能源．目前利用太阳能的方式主要有：</a:t>
            </a:r>
            <a:r>
              <a:rPr lang="en-US" altLang="zh-CN" sz="2400">
                <a:latin typeface="Times New Roman" pitchFamily="18" charset="0"/>
              </a:rPr>
              <a:t>a.</a:t>
            </a:r>
            <a:r>
              <a:rPr lang="zh-CN" altLang="en-US" sz="2400">
                <a:latin typeface="Calibri" pitchFamily="34" charset="0"/>
              </a:rPr>
              <a:t>光热转化，如太阳能热水器；</a:t>
            </a:r>
            <a:r>
              <a:rPr lang="en-US" altLang="zh-CN" sz="2400">
                <a:latin typeface="Times New Roman" pitchFamily="18" charset="0"/>
              </a:rPr>
              <a:t>b.</a:t>
            </a:r>
            <a:r>
              <a:rPr lang="zh-CN" altLang="en-US" sz="2400">
                <a:latin typeface="Calibri" pitchFamily="34" charset="0"/>
              </a:rPr>
              <a:t>光电转化，如太阳能电池．</a:t>
            </a:r>
            <a:endParaRPr lang="zh-CN" altLang="en-US" sz="2400">
              <a:latin typeface="Calibri" pitchFamily="34" charset="0"/>
              <a:ea typeface="微软雅黑" pitchFamily="34" charset="-122"/>
            </a:endParaRPr>
          </a:p>
        </p:txBody>
      </p:sp>
      <p:sp>
        <p:nvSpPr>
          <p:cNvPr id="100" name="文本框 99"/>
          <p:cNvSpPr txBox="1">
            <a:spLocks noChangeArrowheads="1"/>
          </p:cNvSpPr>
          <p:nvPr/>
        </p:nvSpPr>
        <p:spPr bwMode="auto">
          <a:xfrm>
            <a:off x="3619500" y="2386013"/>
            <a:ext cx="1547813" cy="460375"/>
          </a:xfrm>
          <a:prstGeom prst="rect">
            <a:avLst/>
          </a:prstGeom>
          <a:noFill/>
          <a:ln w="9525">
            <a:noFill/>
            <a:miter lim="800000"/>
            <a:headEnd/>
            <a:tailEnd/>
          </a:ln>
        </p:spPr>
        <p:txBody>
          <a:bodyPr>
            <a:spAutoFit/>
          </a:bodyPr>
          <a:lstStyle/>
          <a:p>
            <a:r>
              <a:rPr lang="zh-CN" altLang="en-US" sz="2400">
                <a:solidFill>
                  <a:srgbClr val="FF0000"/>
                </a:solidFill>
                <a:latin typeface="Calibri" pitchFamily="34" charset="0"/>
              </a:rPr>
              <a:t>长期提供</a:t>
            </a:r>
            <a:endParaRPr lang="zh-CN" altLang="en-US" sz="2400">
              <a:solidFill>
                <a:srgbClr val="FF0000"/>
              </a:solidFill>
              <a:latin typeface="Times New Roman"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505" name="文本框 1"/>
          <p:cNvSpPr txBox="1">
            <a:spLocks noChangeArrowheads="1"/>
          </p:cNvSpPr>
          <p:nvPr/>
        </p:nvSpPr>
        <p:spPr bwMode="auto">
          <a:xfrm>
            <a:off x="765175" y="1381125"/>
            <a:ext cx="3829050" cy="644525"/>
          </a:xfrm>
          <a:prstGeom prst="rect">
            <a:avLst/>
          </a:prstGeom>
          <a:noFill/>
          <a:ln w="9525">
            <a:noFill/>
            <a:miter lim="800000"/>
            <a:headEnd/>
            <a:tailEnd/>
          </a:ln>
        </p:spPr>
        <p:txBody>
          <a:bodyPr>
            <a:spAutoFit/>
          </a:bodyPr>
          <a:lstStyle/>
          <a:p>
            <a:pPr>
              <a:lnSpc>
                <a:spcPct val="150000"/>
              </a:lnSpc>
            </a:pPr>
            <a:r>
              <a:rPr lang="en-US" altLang="zh-CN" sz="2400">
                <a:latin typeface="Times New Roman" pitchFamily="18" charset="0"/>
                <a:ea typeface="微软雅黑" pitchFamily="34" charset="-122"/>
                <a:sym typeface="+mn-ea"/>
              </a:rPr>
              <a:t>(2)</a:t>
            </a:r>
            <a:r>
              <a:rPr lang="zh-CN" altLang="en-US" sz="2400">
                <a:latin typeface="Calibri" pitchFamily="34" charset="0"/>
                <a:ea typeface="微软雅黑" pitchFamily="34" charset="-122"/>
                <a:sym typeface="+mn-ea"/>
              </a:rPr>
              <a:t>核能的开发和利用</a:t>
            </a:r>
            <a:endParaRPr lang="zh-CN" altLang="en-US" sz="2400">
              <a:latin typeface="Calibri" pitchFamily="34" charset="0"/>
              <a:ea typeface="微软雅黑" pitchFamily="34" charset="-122"/>
            </a:endParaRPr>
          </a:p>
        </p:txBody>
      </p:sp>
      <p:graphicFrame>
        <p:nvGraphicFramePr>
          <p:cNvPr id="21528" name="Group 24"/>
          <p:cNvGraphicFramePr>
            <a:graphicFrameLocks noGrp="1"/>
          </p:cNvGraphicFramePr>
          <p:nvPr>
            <p:custDataLst>
              <p:tags r:id="rId1"/>
            </p:custDataLst>
          </p:nvPr>
        </p:nvGraphicFramePr>
        <p:xfrm>
          <a:off x="763588" y="2211388"/>
          <a:ext cx="10804525" cy="3321050"/>
        </p:xfrm>
        <a:graphic>
          <a:graphicData uri="http://schemas.openxmlformats.org/drawingml/2006/table">
            <a:tbl>
              <a:tblPr/>
              <a:tblGrid>
                <a:gridCol w="1076325"/>
                <a:gridCol w="5005387"/>
                <a:gridCol w="4722813"/>
              </a:tblGrid>
              <a:tr h="552450">
                <a:tc>
                  <a:txBody>
                    <a:bodyPr/>
                    <a:lstStyle/>
                    <a:p>
                      <a:pPr marL="0" marR="0" lvl="0" indent="0" algn="ctr" defTabSz="914400" rtl="0" eaLnBrk="1" fontAlgn="base" latinLnBrk="0" hangingPunct="1">
                        <a:lnSpc>
                          <a:spcPct val="150000"/>
                        </a:lnSpc>
                        <a:spcBef>
                          <a:spcPct val="0"/>
                        </a:spcBef>
                        <a:spcAft>
                          <a:spcPct val="0"/>
                        </a:spcAft>
                        <a:buClrTx/>
                        <a:buSzTx/>
                        <a:buFontTx/>
                        <a:buNone/>
                        <a:tabLst/>
                      </a:pPr>
                      <a:r>
                        <a:rPr kumimoji="0" lang="en-US" sz="2800" b="0" i="0" u="none" strike="noStrike" cap="none" normalizeH="0" baseline="0" smtClean="0">
                          <a:ln>
                            <a:noFill/>
                          </a:ln>
                          <a:solidFill>
                            <a:schemeClr val="tx1"/>
                          </a:solidFill>
                          <a:effectLst/>
                          <a:latin typeface="黑体" pitchFamily="49" charset="-122"/>
                          <a:ea typeface="黑体" pitchFamily="49" charset="-122"/>
                          <a:cs typeface="Times New Roman" pitchFamily="18" charset="0"/>
                        </a:rPr>
                        <a:t>方式</a:t>
                      </a:r>
                      <a:endParaRPr kumimoji="0" lang="en-US" altLang="en-US" sz="2800" b="0" i="0" u="none" strike="noStrike" cap="none" normalizeH="0" baseline="0" smtClean="0">
                        <a:ln>
                          <a:noFill/>
                        </a:ln>
                        <a:solidFill>
                          <a:schemeClr val="tx1"/>
                        </a:solidFill>
                        <a:effectLst/>
                        <a:latin typeface="黑体" pitchFamily="49" charset="-122"/>
                        <a:ea typeface="黑体" pitchFamily="49" charset="-122"/>
                        <a:cs typeface="Times New Roman" pitchFamily="18" charset="0"/>
                      </a:endParaRPr>
                    </a:p>
                  </a:txBody>
                  <a:tcPr marL="68580" marR="68580" marT="0" marB="0" anchor="ctr" horzOverflow="overflow">
                    <a:lnL w="12700" cap="flat" cmpd="sng" algn="ctr">
                      <a:solidFill>
                        <a:srgbClr val="080000"/>
                      </a:solidFill>
                      <a:prstDash val="solid"/>
                      <a:round/>
                      <a:headEnd type="none" w="med" len="med"/>
                      <a:tailEnd type="none" w="med" len="med"/>
                    </a:lnL>
                    <a:lnR w="12700" cap="flat" cmpd="sng" algn="ctr">
                      <a:solidFill>
                        <a:srgbClr val="08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solidFill>
                      <a:srgbClr val="FFC000"/>
                    </a:solidFill>
                  </a:tcPr>
                </a:tc>
                <a:tc>
                  <a:txBody>
                    <a:bodyPr/>
                    <a:lstStyle/>
                    <a:p>
                      <a:pPr marL="0" marR="0" lvl="0" indent="0" algn="ctr" defTabSz="914400" rtl="0" eaLnBrk="1" fontAlgn="base" latinLnBrk="0" hangingPunct="1">
                        <a:lnSpc>
                          <a:spcPct val="150000"/>
                        </a:lnSpc>
                        <a:spcBef>
                          <a:spcPct val="0"/>
                        </a:spcBef>
                        <a:spcAft>
                          <a:spcPct val="0"/>
                        </a:spcAft>
                        <a:buClrTx/>
                        <a:buSzTx/>
                        <a:buFontTx/>
                        <a:buNone/>
                        <a:tabLst/>
                      </a:pPr>
                      <a:r>
                        <a:rPr kumimoji="0" lang="en-US" sz="2800" b="0" i="0" u="none" strike="noStrike" cap="none" normalizeH="0" baseline="0" smtClean="0">
                          <a:ln>
                            <a:noFill/>
                          </a:ln>
                          <a:solidFill>
                            <a:schemeClr val="tx1"/>
                          </a:solidFill>
                          <a:effectLst/>
                          <a:latin typeface="黑体" pitchFamily="49" charset="-122"/>
                          <a:ea typeface="黑体" pitchFamily="49" charset="-122"/>
                          <a:cs typeface="Times New Roman" pitchFamily="18" charset="0"/>
                        </a:rPr>
                        <a:t>核裂变</a:t>
                      </a:r>
                      <a:endParaRPr kumimoji="0" lang="en-US" altLang="en-US" sz="2800" b="0" i="0" u="none" strike="noStrike" cap="none" normalizeH="0" baseline="0" smtClean="0">
                        <a:ln>
                          <a:noFill/>
                        </a:ln>
                        <a:solidFill>
                          <a:schemeClr val="tx1"/>
                        </a:solidFill>
                        <a:effectLst/>
                        <a:latin typeface="黑体" pitchFamily="49" charset="-122"/>
                        <a:ea typeface="黑体" pitchFamily="49" charset="-122"/>
                        <a:cs typeface="Times New Roman" pitchFamily="18" charset="0"/>
                      </a:endParaRPr>
                    </a:p>
                  </a:txBody>
                  <a:tcPr marL="68580" marR="68580" marT="0" marB="0" anchor="ctr" horzOverflow="overflow">
                    <a:lnL w="12700" cap="flat" cmpd="sng" algn="ctr">
                      <a:solidFill>
                        <a:srgbClr val="080000"/>
                      </a:solidFill>
                      <a:prstDash val="solid"/>
                      <a:round/>
                      <a:headEnd type="none" w="med" len="med"/>
                      <a:tailEnd type="none" w="med" len="med"/>
                    </a:lnL>
                    <a:lnR w="12700" cap="flat" cmpd="sng" algn="ctr">
                      <a:solidFill>
                        <a:srgbClr val="08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solidFill>
                      <a:srgbClr val="FFC000"/>
                    </a:solidFill>
                  </a:tcPr>
                </a:tc>
                <a:tc>
                  <a:txBody>
                    <a:bodyPr/>
                    <a:lstStyle/>
                    <a:p>
                      <a:pPr marL="0" marR="0" lvl="0" indent="0" algn="ctr" defTabSz="914400" rtl="0" eaLnBrk="1" fontAlgn="base" latinLnBrk="0" hangingPunct="1">
                        <a:lnSpc>
                          <a:spcPct val="150000"/>
                        </a:lnSpc>
                        <a:spcBef>
                          <a:spcPct val="0"/>
                        </a:spcBef>
                        <a:spcAft>
                          <a:spcPct val="0"/>
                        </a:spcAft>
                        <a:buClrTx/>
                        <a:buSzTx/>
                        <a:buFontTx/>
                        <a:buNone/>
                        <a:tabLst/>
                      </a:pPr>
                      <a:r>
                        <a:rPr kumimoji="0" lang="en-US" sz="2800" b="0" i="0" u="none" strike="noStrike" cap="none" normalizeH="0" baseline="0" smtClean="0">
                          <a:ln>
                            <a:noFill/>
                          </a:ln>
                          <a:solidFill>
                            <a:schemeClr val="tx1"/>
                          </a:solidFill>
                          <a:effectLst/>
                          <a:latin typeface="黑体" pitchFamily="49" charset="-122"/>
                          <a:ea typeface="黑体" pitchFamily="49" charset="-122"/>
                          <a:cs typeface="Times New Roman" pitchFamily="18" charset="0"/>
                        </a:rPr>
                        <a:t>核聚变</a:t>
                      </a:r>
                      <a:endParaRPr kumimoji="0" lang="en-US" altLang="en-US" sz="2800" b="0" i="0" u="none" strike="noStrike" cap="none" normalizeH="0" baseline="0" smtClean="0">
                        <a:ln>
                          <a:noFill/>
                        </a:ln>
                        <a:solidFill>
                          <a:schemeClr val="tx1"/>
                        </a:solidFill>
                        <a:effectLst/>
                        <a:latin typeface="黑体" pitchFamily="49" charset="-122"/>
                        <a:ea typeface="黑体" pitchFamily="49" charset="-122"/>
                        <a:cs typeface="Times New Roman" pitchFamily="18" charset="0"/>
                      </a:endParaRPr>
                    </a:p>
                  </a:txBody>
                  <a:tcPr marL="68580" marR="68580" marT="0" marB="0" anchor="ctr" horzOverflow="overflow">
                    <a:lnL w="12700" cap="flat" cmpd="sng" algn="ctr">
                      <a:solidFill>
                        <a:srgbClr val="080000"/>
                      </a:solidFill>
                      <a:prstDash val="solid"/>
                      <a:round/>
                      <a:headEnd type="none" w="med" len="med"/>
                      <a:tailEnd type="none" w="med" len="med"/>
                    </a:lnL>
                    <a:lnR w="12700" cap="flat" cmpd="sng" algn="ctr">
                      <a:solidFill>
                        <a:srgbClr val="08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solidFill>
                      <a:srgbClr val="FFC000"/>
                    </a:solidFill>
                  </a:tcPr>
                </a:tc>
              </a:tr>
              <a:tr h="1006475">
                <a:tc>
                  <a:txBody>
                    <a:bodyPr/>
                    <a:lstStyle/>
                    <a:p>
                      <a:pPr marL="0" marR="0" lvl="0" indent="0" algn="ctr" defTabSz="914400" rtl="0" eaLnBrk="1" fontAlgn="base" latinLnBrk="0" hangingPunct="1">
                        <a:lnSpc>
                          <a:spcPct val="150000"/>
                        </a:lnSpc>
                        <a:spcBef>
                          <a:spcPct val="0"/>
                        </a:spcBef>
                        <a:spcAft>
                          <a:spcPct val="0"/>
                        </a:spcAft>
                        <a:buClrTx/>
                        <a:buSzTx/>
                        <a:buFontTx/>
                        <a:buNone/>
                        <a:tabLst/>
                      </a:pPr>
                      <a:r>
                        <a:rPr kumimoji="0" lang="en-US" sz="2800" b="0" i="0" u="none" strike="noStrike" cap="none" normalizeH="0" baseline="0" smtClean="0">
                          <a:ln>
                            <a:noFill/>
                          </a:ln>
                          <a:solidFill>
                            <a:schemeClr val="tx1"/>
                          </a:solidFill>
                          <a:effectLst/>
                          <a:latin typeface="黑体" pitchFamily="49" charset="-122"/>
                          <a:ea typeface="黑体" pitchFamily="49" charset="-122"/>
                          <a:cs typeface="Times New Roman" pitchFamily="18" charset="0"/>
                        </a:rPr>
                        <a:t>定义</a:t>
                      </a:r>
                      <a:endParaRPr kumimoji="0" lang="en-US" altLang="en-US" sz="2800" b="0" i="0" u="none" strike="noStrike" cap="none" normalizeH="0" baseline="0" smtClean="0">
                        <a:ln>
                          <a:noFill/>
                        </a:ln>
                        <a:solidFill>
                          <a:schemeClr val="tx1"/>
                        </a:solidFill>
                        <a:effectLst/>
                        <a:latin typeface="黑体" pitchFamily="49" charset="-122"/>
                        <a:ea typeface="黑体" pitchFamily="49" charset="-122"/>
                        <a:cs typeface="Times New Roman" pitchFamily="18" charset="0"/>
                      </a:endParaRPr>
                    </a:p>
                  </a:txBody>
                  <a:tcPr marL="68580" marR="68580" marT="0" marB="0" anchor="ctr" horzOverflow="overflow">
                    <a:lnL w="12700" cap="flat" cmpd="sng" algn="ctr">
                      <a:solidFill>
                        <a:srgbClr val="080000"/>
                      </a:solidFill>
                      <a:prstDash val="solid"/>
                      <a:round/>
                      <a:headEnd type="none" w="med" len="med"/>
                      <a:tailEnd type="none" w="med" len="med"/>
                    </a:lnL>
                    <a:lnR w="12700" cap="flat" cmpd="sng" algn="ctr">
                      <a:solidFill>
                        <a:srgbClr val="08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50000"/>
                        </a:lnSpc>
                        <a:spcBef>
                          <a:spcPct val="0"/>
                        </a:spcBef>
                        <a:spcAft>
                          <a:spcPct val="0"/>
                        </a:spcAft>
                        <a:buClrTx/>
                        <a:buSzTx/>
                        <a:buFontTx/>
                        <a:buNone/>
                        <a:tabLst/>
                      </a:pPr>
                      <a:r>
                        <a:rPr kumimoji="0" lang="en-US" sz="2800" b="0" i="0" u="none" strike="noStrike" cap="none" normalizeH="0" baseline="0" smtClean="0">
                          <a:ln>
                            <a:noFill/>
                          </a:ln>
                          <a:solidFill>
                            <a:schemeClr val="tx1"/>
                          </a:solidFill>
                          <a:effectLst/>
                          <a:latin typeface="Times New Roman" pitchFamily="18" charset="0"/>
                          <a:ea typeface="宋体" charset="-122"/>
                          <a:cs typeface="Times New Roman" pitchFamily="18" charset="0"/>
                        </a:rPr>
                        <a:t>较重的原子核裂变为较轻的原子核</a:t>
                      </a:r>
                      <a:endParaRPr kumimoji="0" lang="en-US" altLang="en-US" sz="2800" b="0" i="0" u="none" strike="noStrike" cap="none" normalizeH="0" baseline="0" smtClean="0">
                        <a:ln>
                          <a:noFill/>
                        </a:ln>
                        <a:solidFill>
                          <a:schemeClr val="tx1"/>
                        </a:solidFill>
                        <a:effectLst/>
                        <a:latin typeface="Times New Roman" pitchFamily="18" charset="0"/>
                        <a:ea typeface="宋体" charset="-122"/>
                        <a:cs typeface="Times New Roman" pitchFamily="18" charset="0"/>
                      </a:endParaRPr>
                    </a:p>
                  </a:txBody>
                  <a:tcPr marL="68580" marR="68580" marT="0" marB="0" anchor="ctr" horzOverflow="overflow">
                    <a:lnL w="12700" cap="flat" cmpd="sng" algn="ctr">
                      <a:solidFill>
                        <a:srgbClr val="080000"/>
                      </a:solidFill>
                      <a:prstDash val="solid"/>
                      <a:round/>
                      <a:headEnd type="none" w="med" len="med"/>
                      <a:tailEnd type="none" w="med" len="med"/>
                    </a:lnL>
                    <a:lnR w="12700" cap="flat" cmpd="sng" algn="ctr">
                      <a:solidFill>
                        <a:srgbClr val="08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50000"/>
                        </a:lnSpc>
                        <a:spcBef>
                          <a:spcPct val="0"/>
                        </a:spcBef>
                        <a:spcAft>
                          <a:spcPct val="0"/>
                        </a:spcAft>
                        <a:buClrTx/>
                        <a:buSzTx/>
                        <a:buFontTx/>
                        <a:buNone/>
                        <a:tabLst/>
                      </a:pPr>
                      <a:r>
                        <a:rPr kumimoji="0" lang="en-US" sz="2800" b="0" i="0" u="none" strike="noStrike" cap="none" normalizeH="0" baseline="0" smtClean="0">
                          <a:ln>
                            <a:noFill/>
                          </a:ln>
                          <a:solidFill>
                            <a:schemeClr val="tx1"/>
                          </a:solidFill>
                          <a:effectLst/>
                          <a:latin typeface="Times New Roman" pitchFamily="18" charset="0"/>
                          <a:ea typeface="宋体" charset="-122"/>
                          <a:cs typeface="Times New Roman" pitchFamily="18" charset="0"/>
                        </a:rPr>
                        <a:t>较轻的原子核结合为较重的原子核</a:t>
                      </a:r>
                      <a:endParaRPr kumimoji="0" lang="en-US" altLang="en-US" sz="2800" b="0" i="0" u="none" strike="noStrike" cap="none" normalizeH="0" baseline="0" smtClean="0">
                        <a:ln>
                          <a:noFill/>
                        </a:ln>
                        <a:solidFill>
                          <a:schemeClr val="tx1"/>
                        </a:solidFill>
                        <a:effectLst/>
                        <a:latin typeface="Times New Roman" pitchFamily="18" charset="0"/>
                        <a:ea typeface="宋体" charset="-122"/>
                        <a:cs typeface="Times New Roman" pitchFamily="18" charset="0"/>
                      </a:endParaRPr>
                    </a:p>
                  </a:txBody>
                  <a:tcPr marL="68580" marR="68580" marT="0" marB="0" anchor="ctr" horzOverflow="overflow">
                    <a:lnL w="12700" cap="flat" cmpd="sng" algn="ctr">
                      <a:solidFill>
                        <a:srgbClr val="080000"/>
                      </a:solidFill>
                      <a:prstDash val="solid"/>
                      <a:round/>
                      <a:headEnd type="none" w="med" len="med"/>
                      <a:tailEnd type="none" w="med" len="med"/>
                    </a:lnL>
                    <a:lnR w="12700" cap="flat" cmpd="sng" algn="ctr">
                      <a:solidFill>
                        <a:srgbClr val="08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r>
              <a:tr h="638175">
                <a:tc rowSpan="2">
                  <a:txBody>
                    <a:bodyPr/>
                    <a:lstStyle/>
                    <a:p>
                      <a:pPr marL="0" marR="0" lvl="0" indent="0" algn="ctr" defTabSz="914400" rtl="0" eaLnBrk="1" fontAlgn="base" latinLnBrk="0" hangingPunct="1">
                        <a:lnSpc>
                          <a:spcPct val="150000"/>
                        </a:lnSpc>
                        <a:spcBef>
                          <a:spcPct val="0"/>
                        </a:spcBef>
                        <a:spcAft>
                          <a:spcPct val="0"/>
                        </a:spcAft>
                        <a:buClrTx/>
                        <a:buSzTx/>
                        <a:buFontTx/>
                        <a:buNone/>
                        <a:tabLst/>
                      </a:pPr>
                      <a:r>
                        <a:rPr kumimoji="0" lang="en-US" sz="2800" b="0" i="0" u="none" strike="noStrike" cap="none" normalizeH="0" baseline="0" smtClean="0">
                          <a:ln>
                            <a:noFill/>
                          </a:ln>
                          <a:solidFill>
                            <a:schemeClr val="tx1"/>
                          </a:solidFill>
                          <a:effectLst/>
                          <a:latin typeface="黑体" pitchFamily="49" charset="-122"/>
                          <a:ea typeface="黑体" pitchFamily="49" charset="-122"/>
                          <a:cs typeface="Times New Roman" pitchFamily="18" charset="0"/>
                        </a:rPr>
                        <a:t>应用</a:t>
                      </a:r>
                      <a:endParaRPr kumimoji="0" lang="en-US" altLang="en-US" sz="2800" b="0" i="0" u="none" strike="noStrike" cap="none" normalizeH="0" baseline="0" smtClean="0">
                        <a:ln>
                          <a:noFill/>
                        </a:ln>
                        <a:solidFill>
                          <a:schemeClr val="tx1"/>
                        </a:solidFill>
                        <a:effectLst/>
                        <a:latin typeface="黑体" pitchFamily="49" charset="-122"/>
                        <a:ea typeface="黑体" pitchFamily="49" charset="-122"/>
                        <a:cs typeface="Times New Roman" pitchFamily="18" charset="0"/>
                      </a:endParaRPr>
                    </a:p>
                  </a:txBody>
                  <a:tcPr marL="68580" marR="68580" marT="0" marB="0" anchor="ctr" horzOverflow="overflow">
                    <a:lnL w="12700" cap="flat" cmpd="sng" algn="ctr">
                      <a:solidFill>
                        <a:srgbClr val="080000"/>
                      </a:solidFill>
                      <a:prstDash val="solid"/>
                      <a:round/>
                      <a:headEnd type="none" w="med" len="med"/>
                      <a:tailEnd type="none" w="med" len="med"/>
                    </a:lnL>
                    <a:lnR w="12700" cap="flat" cmpd="sng" algn="ctr">
                      <a:solidFill>
                        <a:srgbClr val="08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50000"/>
                        </a:lnSpc>
                        <a:spcBef>
                          <a:spcPct val="0"/>
                        </a:spcBef>
                        <a:spcAft>
                          <a:spcPct val="0"/>
                        </a:spcAft>
                        <a:buClrTx/>
                        <a:buSzTx/>
                        <a:buFontTx/>
                        <a:buNone/>
                        <a:tabLst/>
                      </a:pPr>
                      <a:r>
                        <a:rPr kumimoji="0" lang="en-US" sz="2800" b="0" i="0" u="none" strike="noStrike" cap="none" normalizeH="0" baseline="0" smtClean="0">
                          <a:ln>
                            <a:noFill/>
                          </a:ln>
                          <a:solidFill>
                            <a:schemeClr val="tx1"/>
                          </a:solidFill>
                          <a:effectLst/>
                          <a:latin typeface="Times New Roman" pitchFamily="18" charset="0"/>
                          <a:ea typeface="宋体" charset="-122"/>
                          <a:cs typeface="Times New Roman" pitchFamily="18" charset="0"/>
                          <a:sym typeface="+mn-ea"/>
                        </a:rPr>
                        <a:t>不可控链式反应</a:t>
                      </a:r>
                      <a:r>
                        <a:rPr kumimoji="0" lang="en-US" altLang="zh-CN" sz="2800" b="0" i="0" u="none" strike="noStrike" cap="none" normalizeH="0" baseline="0" smtClean="0">
                          <a:ln>
                            <a:noFill/>
                          </a:ln>
                          <a:solidFill>
                            <a:schemeClr val="tx1"/>
                          </a:solidFill>
                          <a:effectLst/>
                          <a:latin typeface="Times New Roman" pitchFamily="18" charset="0"/>
                          <a:ea typeface="宋体" charset="-122"/>
                          <a:cs typeface="Times New Roman" pitchFamily="18" charset="0"/>
                          <a:sym typeface="+mn-ea"/>
                        </a:rPr>
                        <a:t>——</a:t>
                      </a:r>
                      <a:r>
                        <a:rPr kumimoji="0" lang="en-US" sz="2800" b="0" i="0" u="none" strike="noStrike" cap="none" normalizeH="0" baseline="0" smtClean="0">
                          <a:ln>
                            <a:noFill/>
                          </a:ln>
                          <a:solidFill>
                            <a:schemeClr val="tx1"/>
                          </a:solidFill>
                          <a:effectLst/>
                          <a:latin typeface="Times New Roman" pitchFamily="18" charset="0"/>
                          <a:ea typeface="宋体" charset="-122"/>
                          <a:cs typeface="Times New Roman" pitchFamily="18" charset="0"/>
                          <a:sym typeface="+mn-ea"/>
                        </a:rPr>
                        <a:t>原子弹</a:t>
                      </a:r>
                      <a:r>
                        <a:rPr kumimoji="0" lang="en-US" sz="2800" b="0" i="0" u="none" strike="noStrike" cap="none" normalizeH="0" baseline="0" smtClean="0">
                          <a:ln>
                            <a:noFill/>
                          </a:ln>
                          <a:solidFill>
                            <a:schemeClr val="tx1"/>
                          </a:solidFill>
                          <a:effectLst/>
                          <a:latin typeface="Times New Roman" pitchFamily="18" charset="0"/>
                          <a:ea typeface="宋体" charset="-122"/>
                          <a:cs typeface="Times New Roman" pitchFamily="18" charset="0"/>
                        </a:rPr>
                        <a:t> </a:t>
                      </a:r>
                      <a:endParaRPr kumimoji="0" lang="en-US" altLang="en-US" sz="2800" b="0" i="0" u="none" strike="noStrike" cap="none" normalizeH="0" baseline="0" smtClean="0">
                        <a:ln>
                          <a:noFill/>
                        </a:ln>
                        <a:solidFill>
                          <a:schemeClr val="tx1"/>
                        </a:solidFill>
                        <a:effectLst/>
                        <a:latin typeface="Times New Roman" pitchFamily="18" charset="0"/>
                        <a:ea typeface="宋体" charset="-122"/>
                        <a:cs typeface="Times New Roman" pitchFamily="18" charset="0"/>
                      </a:endParaRPr>
                    </a:p>
                  </a:txBody>
                  <a:tcPr marL="68580" marR="68580" marT="0" marB="0" anchor="ctr" horzOverflow="overflow">
                    <a:lnL w="12700" cap="flat" cmpd="sng" algn="ctr">
                      <a:solidFill>
                        <a:srgbClr val="080000"/>
                      </a:solidFill>
                      <a:prstDash val="solid"/>
                      <a:round/>
                      <a:headEnd type="none" w="med" len="med"/>
                      <a:tailEnd type="none" w="med" len="med"/>
                    </a:lnL>
                    <a:lnR w="12700" cap="flat" cmpd="sng" algn="ctr">
                      <a:solidFill>
                        <a:srgbClr val="08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50000"/>
                        </a:lnSpc>
                        <a:spcBef>
                          <a:spcPct val="0"/>
                        </a:spcBef>
                        <a:spcAft>
                          <a:spcPct val="0"/>
                        </a:spcAft>
                        <a:buClrTx/>
                        <a:buSzTx/>
                        <a:buFontTx/>
                        <a:buNone/>
                        <a:tabLst/>
                      </a:pPr>
                      <a:r>
                        <a:rPr kumimoji="0" lang="en-US" altLang="zh-CN" sz="2800" b="0" i="0" u="none" strike="noStrike" cap="none" normalizeH="0" baseline="0" smtClean="0">
                          <a:ln>
                            <a:noFill/>
                          </a:ln>
                          <a:solidFill>
                            <a:schemeClr val="tx1"/>
                          </a:solidFill>
                          <a:effectLst/>
                          <a:latin typeface="Times New Roman" pitchFamily="18" charset="0"/>
                          <a:ea typeface="宋体" charset="-122"/>
                        </a:rPr>
                        <a:t>氢弹、太阳能 </a:t>
                      </a:r>
                      <a:endParaRPr kumimoji="0" lang="en-US" sz="2800" b="0" i="0" u="none" strike="noStrike" cap="none" normalizeH="0" baseline="0" smtClean="0">
                        <a:ln>
                          <a:noFill/>
                        </a:ln>
                        <a:solidFill>
                          <a:schemeClr val="tx1"/>
                        </a:solidFill>
                        <a:effectLst/>
                        <a:latin typeface="Times New Roman" pitchFamily="18" charset="0"/>
                        <a:ea typeface="宋体" charset="-122"/>
                        <a:cs typeface="Times New Roman" pitchFamily="18" charset="0"/>
                      </a:endParaRPr>
                    </a:p>
                  </a:txBody>
                  <a:tcPr marL="68580" marR="68580" marT="0" marB="0" anchor="ctr" horzOverflow="overflow">
                    <a:lnL w="12700" cap="flat" cmpd="sng" algn="ctr">
                      <a:solidFill>
                        <a:srgbClr val="080000"/>
                      </a:solidFill>
                      <a:prstDash val="solid"/>
                      <a:round/>
                      <a:headEnd type="none" w="med" len="med"/>
                      <a:tailEnd type="none" w="med" len="med"/>
                    </a:lnL>
                    <a:lnR w="12700" cap="flat" cmpd="sng" algn="ctr">
                      <a:solidFill>
                        <a:srgbClr val="08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r>
              <a:tr h="755650">
                <a:tc vMerge="1">
                  <a:txBody>
                    <a:bodyPr/>
                    <a:lstStyle/>
                    <a:p>
                      <a:endParaRPr lang="zh-CN" altLang="en-US"/>
                    </a:p>
                  </a:txBody>
                  <a:tcPr/>
                </a:tc>
                <a:tc>
                  <a:txBody>
                    <a:bodyPr/>
                    <a:lstStyle/>
                    <a:p>
                      <a:pPr marL="0" marR="0" lvl="0" indent="0" algn="ctr" defTabSz="914400" rtl="0" eaLnBrk="1" fontAlgn="base" latinLnBrk="0" hangingPunct="1">
                        <a:lnSpc>
                          <a:spcPct val="150000"/>
                        </a:lnSpc>
                        <a:spcBef>
                          <a:spcPct val="0"/>
                        </a:spcBef>
                        <a:spcAft>
                          <a:spcPct val="0"/>
                        </a:spcAft>
                        <a:buClrTx/>
                        <a:buSzTx/>
                        <a:buFontTx/>
                        <a:buNone/>
                        <a:tabLst/>
                      </a:pPr>
                      <a:r>
                        <a:rPr kumimoji="0" lang="en-US" altLang="zh-CN" sz="2800" b="0" i="0" u="none" strike="noStrike" cap="none" normalizeH="0" baseline="0" smtClean="0">
                          <a:ln>
                            <a:noFill/>
                          </a:ln>
                          <a:solidFill>
                            <a:schemeClr val="tx1"/>
                          </a:solidFill>
                          <a:effectLst/>
                          <a:latin typeface="Times New Roman" pitchFamily="18" charset="0"/>
                          <a:ea typeface="宋体" charset="-122"/>
                          <a:cs typeface="Times New Roman" pitchFamily="18" charset="0"/>
                        </a:rPr>
                        <a:t> </a:t>
                      </a:r>
                      <a:r>
                        <a:rPr kumimoji="0" lang="en-US" sz="2800" b="0" i="0" u="none" strike="noStrike" cap="none" normalizeH="0" baseline="0" smtClean="0">
                          <a:ln>
                            <a:noFill/>
                          </a:ln>
                          <a:solidFill>
                            <a:schemeClr val="tx1"/>
                          </a:solidFill>
                          <a:effectLst/>
                          <a:latin typeface="Times New Roman" pitchFamily="18" charset="0"/>
                          <a:ea typeface="宋体" charset="-122"/>
                          <a:cs typeface="Times New Roman" pitchFamily="18" charset="0"/>
                          <a:sym typeface="+mn-ea"/>
                        </a:rPr>
                        <a:t>可控链式反应</a:t>
                      </a:r>
                      <a:r>
                        <a:rPr kumimoji="0" lang="en-US" altLang="zh-CN" sz="2800" b="0" i="0" u="none" strike="noStrike" cap="none" normalizeH="0" baseline="0" smtClean="0">
                          <a:ln>
                            <a:noFill/>
                          </a:ln>
                          <a:solidFill>
                            <a:schemeClr val="tx1"/>
                          </a:solidFill>
                          <a:effectLst/>
                          <a:latin typeface="Times New Roman" pitchFamily="18" charset="0"/>
                          <a:ea typeface="宋体" charset="-122"/>
                          <a:cs typeface="Times New Roman" pitchFamily="18" charset="0"/>
                          <a:sym typeface="+mn-ea"/>
                        </a:rPr>
                        <a:t>——</a:t>
                      </a:r>
                      <a:r>
                        <a:rPr kumimoji="0" lang="en-US" sz="2800" b="0" i="0" u="none" strike="noStrike" cap="none" normalizeH="0" baseline="0" smtClean="0">
                          <a:ln>
                            <a:noFill/>
                          </a:ln>
                          <a:solidFill>
                            <a:schemeClr val="tx1"/>
                          </a:solidFill>
                          <a:effectLst/>
                          <a:latin typeface="Times New Roman" pitchFamily="18" charset="0"/>
                          <a:ea typeface="宋体" charset="-122"/>
                          <a:cs typeface="Times New Roman" pitchFamily="18" charset="0"/>
                          <a:sym typeface="+mn-ea"/>
                        </a:rPr>
                        <a:t>核电站发电</a:t>
                      </a:r>
                      <a:endParaRPr kumimoji="0" lang="en-US" altLang="en-US" sz="2800" b="0" i="0" u="none" strike="noStrike" cap="none" normalizeH="0" baseline="0" smtClean="0">
                        <a:ln>
                          <a:noFill/>
                        </a:ln>
                        <a:solidFill>
                          <a:schemeClr val="tx1"/>
                        </a:solidFill>
                        <a:effectLst/>
                        <a:latin typeface="Times New Roman" pitchFamily="18" charset="0"/>
                        <a:ea typeface="宋体" charset="-122"/>
                        <a:cs typeface="Times New Roman" pitchFamily="18" charset="0"/>
                        <a:sym typeface="+mn-ea"/>
                      </a:endParaRPr>
                    </a:p>
                  </a:txBody>
                  <a:tcPr marL="68580" marR="68580" marT="0" marB="0" anchor="ctr" horzOverflow="overflow">
                    <a:lnL w="12700" cap="flat" cmpd="sng" algn="ctr">
                      <a:solidFill>
                        <a:srgbClr val="080000"/>
                      </a:solidFill>
                      <a:prstDash val="solid"/>
                      <a:round/>
                      <a:headEnd type="none" w="med" len="med"/>
                      <a:tailEnd type="none" w="med" len="med"/>
                    </a:lnL>
                    <a:lnR w="12700" cap="flat" cmpd="sng" algn="ctr">
                      <a:solidFill>
                        <a:srgbClr val="08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vMerge="1">
                  <a:txBody>
                    <a:bodyPr/>
                    <a:lstStyle/>
                    <a:p>
                      <a:endParaRPr lang="zh-CN" altLang="en-US"/>
                    </a:p>
                  </a:txBody>
                  <a:tcPr/>
                </a:tc>
              </a:tr>
            </a:tbl>
          </a:graphicData>
        </a:graphic>
      </p:graphicFrame>
      <p:sp>
        <p:nvSpPr>
          <p:cNvPr id="21526" name="文本框 3"/>
          <p:cNvSpPr txBox="1">
            <a:spLocks noChangeArrowheads="1"/>
          </p:cNvSpPr>
          <p:nvPr/>
        </p:nvSpPr>
        <p:spPr bwMode="auto">
          <a:xfrm>
            <a:off x="752475" y="5453063"/>
            <a:ext cx="5938838" cy="460375"/>
          </a:xfrm>
          <a:prstGeom prst="rect">
            <a:avLst/>
          </a:prstGeom>
          <a:noFill/>
          <a:ln w="9525">
            <a:noFill/>
            <a:miter lim="800000"/>
            <a:headEnd/>
            <a:tailEnd/>
          </a:ln>
        </p:spPr>
        <p:txBody>
          <a:bodyPr>
            <a:spAutoFit/>
          </a:bodyPr>
          <a:lstStyle/>
          <a:p>
            <a:r>
              <a:rPr lang="en-US" altLang="zh-CN" sz="2400">
                <a:latin typeface="Times New Roman" pitchFamily="18" charset="0"/>
                <a:ea typeface="微软雅黑" pitchFamily="34" charset="-122"/>
                <a:cs typeface="Times New Roman" pitchFamily="18" charset="0"/>
              </a:rPr>
              <a:t>(3)</a:t>
            </a:r>
            <a:r>
              <a:rPr lang="zh-CN" altLang="en-US" sz="2400">
                <a:latin typeface="Times New Roman" pitchFamily="18" charset="0"/>
                <a:ea typeface="微软雅黑" pitchFamily="34" charset="-122"/>
                <a:cs typeface="Times New Roman" pitchFamily="18" charset="0"/>
              </a:rPr>
              <a:t>其他新能源：地热能、潮汐能、风能等</a:t>
            </a:r>
            <a:r>
              <a:rPr lang="en-US" altLang="zh-CN" sz="2400">
                <a:latin typeface="Times New Roman" pitchFamily="18" charset="0"/>
                <a:ea typeface="微软雅黑" pitchFamily="34" charset="-122"/>
                <a:cs typeface="Times New Roman" pitchFamily="18" charset="0"/>
              </a:rPr>
              <a:t>.</a:t>
            </a:r>
          </a:p>
        </p:txBody>
      </p:sp>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2529" name="组合 6"/>
          <p:cNvGrpSpPr>
            <a:grpSpLocks/>
          </p:cNvGrpSpPr>
          <p:nvPr/>
        </p:nvGrpSpPr>
        <p:grpSpPr bwMode="auto">
          <a:xfrm>
            <a:off x="850900" y="1081088"/>
            <a:ext cx="10210800" cy="522287"/>
            <a:chOff x="894" y="3246"/>
            <a:chExt cx="16080" cy="822"/>
          </a:xfrm>
        </p:grpSpPr>
        <p:sp>
          <p:nvSpPr>
            <p:cNvPr id="22563" name="文本框 4"/>
            <p:cNvSpPr txBox="1">
              <a:spLocks noChangeArrowheads="1"/>
            </p:cNvSpPr>
            <p:nvPr/>
          </p:nvSpPr>
          <p:spPr bwMode="auto">
            <a:xfrm>
              <a:off x="3894" y="3246"/>
              <a:ext cx="13080" cy="822"/>
            </a:xfrm>
            <a:prstGeom prst="rect">
              <a:avLst/>
            </a:prstGeom>
            <a:noFill/>
            <a:ln w="9525">
              <a:noFill/>
              <a:miter lim="800000"/>
              <a:headEnd/>
              <a:tailEnd/>
            </a:ln>
          </p:spPr>
          <p:txBody>
            <a:bodyPr>
              <a:spAutoFit/>
            </a:bodyPr>
            <a:lstStyle/>
            <a:p>
              <a:r>
                <a:rPr lang="zh-CN" altLang="en-US" sz="2800">
                  <a:latin typeface="Times New Roman" pitchFamily="18" charset="0"/>
                  <a:ea typeface="黑体" pitchFamily="49" charset="-122"/>
                  <a:cs typeface="Times New Roman" pitchFamily="18" charset="0"/>
                </a:rPr>
                <a:t>新材料</a:t>
              </a:r>
              <a:endParaRPr lang="en-US" altLang="zh-CN" sz="2800">
                <a:latin typeface="Times New Roman" pitchFamily="18" charset="0"/>
                <a:ea typeface="黑体" pitchFamily="49" charset="-122"/>
                <a:cs typeface="Times New Roman" pitchFamily="18" charset="0"/>
              </a:endParaRPr>
            </a:p>
          </p:txBody>
        </p:sp>
        <p:grpSp>
          <p:nvGrpSpPr>
            <p:cNvPr id="22564" name="组合 13"/>
            <p:cNvGrpSpPr>
              <a:grpSpLocks/>
            </p:cNvGrpSpPr>
            <p:nvPr/>
          </p:nvGrpSpPr>
          <p:grpSpPr bwMode="auto">
            <a:xfrm>
              <a:off x="894" y="3246"/>
              <a:ext cx="2665" cy="822"/>
              <a:chOff x="6686" y="8865"/>
              <a:chExt cx="2836" cy="877"/>
            </a:xfrm>
          </p:grpSpPr>
          <p:pic>
            <p:nvPicPr>
              <p:cNvPr id="22565" name="图片 9" descr="考点2字"/>
              <p:cNvPicPr>
                <a:picLocks noChangeAspect="1"/>
              </p:cNvPicPr>
              <p:nvPr/>
            </p:nvPicPr>
            <p:blipFill>
              <a:blip r:embed="rId3"/>
              <a:srcRect/>
              <a:stretch>
                <a:fillRect/>
              </a:stretch>
            </p:blipFill>
            <p:spPr bwMode="auto">
              <a:xfrm>
                <a:off x="6686" y="8865"/>
                <a:ext cx="2836" cy="821"/>
              </a:xfrm>
              <a:prstGeom prst="rect">
                <a:avLst/>
              </a:prstGeom>
              <a:noFill/>
              <a:ln w="9525">
                <a:noFill/>
                <a:miter lim="800000"/>
                <a:headEnd/>
                <a:tailEnd/>
              </a:ln>
            </p:spPr>
          </p:pic>
          <p:sp>
            <p:nvSpPr>
              <p:cNvPr id="22566" name="文本框 10"/>
              <p:cNvSpPr txBox="1">
                <a:spLocks noChangeArrowheads="1"/>
              </p:cNvSpPr>
              <p:nvPr/>
            </p:nvSpPr>
            <p:spPr bwMode="auto">
              <a:xfrm>
                <a:off x="6686" y="8865"/>
                <a:ext cx="1536" cy="877"/>
              </a:xfrm>
              <a:prstGeom prst="rect">
                <a:avLst/>
              </a:prstGeom>
              <a:noFill/>
              <a:ln w="9525">
                <a:noFill/>
                <a:miter lim="800000"/>
                <a:headEnd/>
                <a:tailEnd/>
              </a:ln>
            </p:spPr>
            <p:txBody>
              <a:bodyPr>
                <a:spAutoFit/>
              </a:bodyPr>
              <a:lstStyle/>
              <a:p>
                <a:r>
                  <a:rPr lang="zh-CN" altLang="en-US" sz="2800" b="1">
                    <a:latin typeface="Times New Roman" pitchFamily="18" charset="0"/>
                    <a:ea typeface="黑体" pitchFamily="49" charset="-122"/>
                  </a:rPr>
                  <a:t>考点</a:t>
                </a:r>
              </a:p>
            </p:txBody>
          </p:sp>
          <p:sp>
            <p:nvSpPr>
              <p:cNvPr id="22567" name="文本框 11"/>
              <p:cNvSpPr txBox="1">
                <a:spLocks noChangeArrowheads="1"/>
              </p:cNvSpPr>
              <p:nvPr/>
            </p:nvSpPr>
            <p:spPr bwMode="auto">
              <a:xfrm rot="10800000" flipV="1">
                <a:off x="8667" y="8865"/>
                <a:ext cx="668" cy="877"/>
              </a:xfrm>
              <a:prstGeom prst="rect">
                <a:avLst/>
              </a:prstGeom>
              <a:noFill/>
              <a:ln w="9525">
                <a:noFill/>
                <a:miter lim="800000"/>
                <a:headEnd/>
                <a:tailEnd/>
              </a:ln>
            </p:spPr>
            <p:txBody>
              <a:bodyPr>
                <a:spAutoFit/>
              </a:bodyPr>
              <a:lstStyle/>
              <a:p>
                <a:r>
                  <a:rPr lang="en-US" altLang="zh-CN" sz="2800" b="1">
                    <a:latin typeface="Times New Roman" pitchFamily="18" charset="0"/>
                    <a:ea typeface="黑体" pitchFamily="49" charset="-122"/>
                    <a:cs typeface="Times New Roman" pitchFamily="18" charset="0"/>
                  </a:rPr>
                  <a:t>5</a:t>
                </a:r>
              </a:p>
            </p:txBody>
          </p:sp>
        </p:grpSp>
      </p:grpSp>
      <p:sp>
        <p:nvSpPr>
          <p:cNvPr id="22530" name="文本框 101"/>
          <p:cNvSpPr txBox="1">
            <a:spLocks noChangeArrowheads="1"/>
          </p:cNvSpPr>
          <p:nvPr/>
        </p:nvSpPr>
        <p:spPr bwMode="auto">
          <a:xfrm>
            <a:off x="800100" y="1809750"/>
            <a:ext cx="5080000" cy="460375"/>
          </a:xfrm>
          <a:prstGeom prst="rect">
            <a:avLst/>
          </a:prstGeom>
          <a:noFill/>
          <a:ln w="9525">
            <a:noFill/>
            <a:miter lim="800000"/>
            <a:headEnd/>
            <a:tailEnd/>
          </a:ln>
        </p:spPr>
        <p:txBody>
          <a:bodyPr>
            <a:spAutoFit/>
          </a:bodyPr>
          <a:lstStyle/>
          <a:p>
            <a:r>
              <a:rPr lang="zh-CN" altLang="en-US" sz="2400">
                <a:latin typeface="Calibri" pitchFamily="34" charset="0"/>
                <a:ea typeface="黑体" pitchFamily="49" charset="-122"/>
              </a:rPr>
              <a:t>材料的导电性</a:t>
            </a:r>
            <a:r>
              <a:rPr lang="en-US" altLang="zh-CN" sz="2400">
                <a:latin typeface="Times New Roman" pitchFamily="18" charset="0"/>
                <a:ea typeface="仿宋_GB2312"/>
                <a:cs typeface="仿宋_GB2312"/>
              </a:rPr>
              <a:t>(2018.2)</a:t>
            </a:r>
            <a:endParaRPr lang="zh-CN" altLang="en-US" sz="2400">
              <a:latin typeface="Calibri" pitchFamily="34" charset="0"/>
              <a:ea typeface="微软雅黑" pitchFamily="34" charset="-122"/>
            </a:endParaRPr>
          </a:p>
        </p:txBody>
      </p:sp>
      <p:graphicFrame>
        <p:nvGraphicFramePr>
          <p:cNvPr id="22570" name="Group 42"/>
          <p:cNvGraphicFramePr>
            <a:graphicFrameLocks noGrp="1"/>
          </p:cNvGraphicFramePr>
          <p:nvPr>
            <p:custDataLst>
              <p:tags r:id="rId1"/>
            </p:custDataLst>
          </p:nvPr>
        </p:nvGraphicFramePr>
        <p:xfrm>
          <a:off x="800100" y="2368550"/>
          <a:ext cx="10795000" cy="3840163"/>
        </p:xfrm>
        <a:graphic>
          <a:graphicData uri="http://schemas.openxmlformats.org/drawingml/2006/table">
            <a:tbl>
              <a:tblPr/>
              <a:tblGrid>
                <a:gridCol w="793750"/>
                <a:gridCol w="2613025"/>
                <a:gridCol w="1966913"/>
                <a:gridCol w="2914650"/>
                <a:gridCol w="2506662"/>
              </a:tblGrid>
              <a:tr h="549275">
                <a:tc>
                  <a:txBody>
                    <a:bodyPr/>
                    <a:lstStyle/>
                    <a:p>
                      <a:pPr marL="0" marR="0" lvl="0" indent="0" algn="ctr" defTabSz="914400" rtl="0" eaLnBrk="1" fontAlgn="base" latinLnBrk="0" hangingPunct="1">
                        <a:lnSpc>
                          <a:spcPct val="150000"/>
                        </a:lnSpc>
                        <a:spcBef>
                          <a:spcPct val="0"/>
                        </a:spcBef>
                        <a:spcAft>
                          <a:spcPct val="0"/>
                        </a:spcAft>
                        <a:buClrTx/>
                        <a:buSzTx/>
                        <a:buFontTx/>
                        <a:buNone/>
                        <a:tabLst/>
                      </a:pPr>
                      <a:r>
                        <a:rPr kumimoji="0" lang="en-US" sz="2400" b="0" i="0" u="none" strike="noStrike" cap="none" normalizeH="0" baseline="0" smtClean="0">
                          <a:ln>
                            <a:noFill/>
                          </a:ln>
                          <a:solidFill>
                            <a:schemeClr val="tx1"/>
                          </a:solidFill>
                          <a:effectLst/>
                          <a:latin typeface="黑体" pitchFamily="49" charset="-122"/>
                          <a:ea typeface="黑体" pitchFamily="49" charset="-122"/>
                          <a:cs typeface="Times New Roman" pitchFamily="18" charset="0"/>
                        </a:rPr>
                        <a:t>名称</a:t>
                      </a:r>
                      <a:endParaRPr kumimoji="0" lang="en-US" altLang="en-US" sz="2400" b="0" i="0" u="none" strike="noStrike" cap="none" normalizeH="0" baseline="0" smtClean="0">
                        <a:ln>
                          <a:noFill/>
                        </a:ln>
                        <a:solidFill>
                          <a:schemeClr val="tx1"/>
                        </a:solidFill>
                        <a:effectLst/>
                        <a:latin typeface="黑体" pitchFamily="49" charset="-122"/>
                        <a:ea typeface="黑体" pitchFamily="49" charset="-122"/>
                        <a:cs typeface="Times New Roman" pitchFamily="18" charset="0"/>
                      </a:endParaRPr>
                    </a:p>
                  </a:txBody>
                  <a:tcPr marL="68580" marR="68580" marT="0" marB="0" anchor="ctr" horzOverflow="overflow">
                    <a:lnL w="12700" cap="flat" cmpd="sng" algn="ctr">
                      <a:solidFill>
                        <a:srgbClr val="080000"/>
                      </a:solidFill>
                      <a:prstDash val="solid"/>
                      <a:round/>
                      <a:headEnd type="none" w="med" len="med"/>
                      <a:tailEnd type="none" w="med" len="med"/>
                    </a:lnL>
                    <a:lnR w="12700" cap="flat" cmpd="sng" algn="ctr">
                      <a:solidFill>
                        <a:srgbClr val="08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solidFill>
                      <a:srgbClr val="FFC000"/>
                    </a:solidFill>
                  </a:tcPr>
                </a:tc>
                <a:tc>
                  <a:txBody>
                    <a:bodyPr/>
                    <a:lstStyle/>
                    <a:p>
                      <a:pPr marL="0" marR="0" lvl="0" indent="0" algn="ctr" defTabSz="914400" rtl="0" eaLnBrk="1" fontAlgn="base" latinLnBrk="0" hangingPunct="1">
                        <a:lnSpc>
                          <a:spcPct val="150000"/>
                        </a:lnSpc>
                        <a:spcBef>
                          <a:spcPct val="0"/>
                        </a:spcBef>
                        <a:spcAft>
                          <a:spcPct val="0"/>
                        </a:spcAft>
                        <a:buClrTx/>
                        <a:buSzTx/>
                        <a:buFontTx/>
                        <a:buNone/>
                        <a:tabLst/>
                      </a:pPr>
                      <a:r>
                        <a:rPr kumimoji="0" lang="en-US" sz="2400" b="0" i="0" u="none" strike="noStrike" cap="none" normalizeH="0" baseline="0" smtClean="0">
                          <a:ln>
                            <a:noFill/>
                          </a:ln>
                          <a:solidFill>
                            <a:schemeClr val="tx1"/>
                          </a:solidFill>
                          <a:effectLst/>
                          <a:latin typeface="黑体" pitchFamily="49" charset="-122"/>
                          <a:ea typeface="黑体" pitchFamily="49" charset="-122"/>
                          <a:cs typeface="Times New Roman" pitchFamily="18" charset="0"/>
                        </a:rPr>
                        <a:t>导体</a:t>
                      </a:r>
                      <a:endParaRPr kumimoji="0" lang="en-US" altLang="en-US" sz="2400" b="0" i="0" u="none" strike="noStrike" cap="none" normalizeH="0" baseline="0" smtClean="0">
                        <a:ln>
                          <a:noFill/>
                        </a:ln>
                        <a:solidFill>
                          <a:schemeClr val="tx1"/>
                        </a:solidFill>
                        <a:effectLst/>
                        <a:latin typeface="黑体" pitchFamily="49" charset="-122"/>
                        <a:ea typeface="黑体" pitchFamily="49" charset="-122"/>
                        <a:cs typeface="Times New Roman" pitchFamily="18" charset="0"/>
                      </a:endParaRPr>
                    </a:p>
                  </a:txBody>
                  <a:tcPr marL="68580" marR="68580" marT="0" marB="0" anchor="ctr" horzOverflow="overflow">
                    <a:lnL w="12700" cap="flat" cmpd="sng" algn="ctr">
                      <a:solidFill>
                        <a:srgbClr val="080000"/>
                      </a:solidFill>
                      <a:prstDash val="solid"/>
                      <a:round/>
                      <a:headEnd type="none" w="med" len="med"/>
                      <a:tailEnd type="none" w="med" len="med"/>
                    </a:lnL>
                    <a:lnR w="12700" cap="flat" cmpd="sng" algn="ctr">
                      <a:solidFill>
                        <a:srgbClr val="08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solidFill>
                      <a:srgbClr val="FFC000"/>
                    </a:solidFill>
                  </a:tcPr>
                </a:tc>
                <a:tc>
                  <a:txBody>
                    <a:bodyPr/>
                    <a:lstStyle/>
                    <a:p>
                      <a:pPr marL="0" marR="0" lvl="0" indent="0" algn="ctr" defTabSz="914400" rtl="0" eaLnBrk="1" fontAlgn="base" latinLnBrk="0" hangingPunct="1">
                        <a:lnSpc>
                          <a:spcPct val="150000"/>
                        </a:lnSpc>
                        <a:spcBef>
                          <a:spcPct val="0"/>
                        </a:spcBef>
                        <a:spcAft>
                          <a:spcPct val="0"/>
                        </a:spcAft>
                        <a:buClrTx/>
                        <a:buSzTx/>
                        <a:buFontTx/>
                        <a:buNone/>
                        <a:tabLst/>
                      </a:pPr>
                      <a:r>
                        <a:rPr kumimoji="0" lang="en-US" sz="2400" b="0" i="0" u="none" strike="noStrike" cap="none" normalizeH="0" baseline="0" smtClean="0">
                          <a:ln>
                            <a:noFill/>
                          </a:ln>
                          <a:solidFill>
                            <a:schemeClr val="tx1"/>
                          </a:solidFill>
                          <a:effectLst/>
                          <a:latin typeface="黑体" pitchFamily="49" charset="-122"/>
                          <a:ea typeface="黑体" pitchFamily="49" charset="-122"/>
                          <a:cs typeface="Times New Roman" pitchFamily="18" charset="0"/>
                        </a:rPr>
                        <a:t>绝缘体</a:t>
                      </a:r>
                      <a:endParaRPr kumimoji="0" lang="en-US" altLang="en-US" sz="2400" b="0" i="0" u="none" strike="noStrike" cap="none" normalizeH="0" baseline="0" smtClean="0">
                        <a:ln>
                          <a:noFill/>
                        </a:ln>
                        <a:solidFill>
                          <a:schemeClr val="tx1"/>
                        </a:solidFill>
                        <a:effectLst/>
                        <a:latin typeface="黑体" pitchFamily="49" charset="-122"/>
                        <a:ea typeface="黑体" pitchFamily="49" charset="-122"/>
                        <a:cs typeface="Times New Roman" pitchFamily="18" charset="0"/>
                      </a:endParaRPr>
                    </a:p>
                  </a:txBody>
                  <a:tcPr marL="68580" marR="68580" marT="0" marB="0" anchor="ctr" horzOverflow="overflow">
                    <a:lnL w="12700" cap="flat" cmpd="sng" algn="ctr">
                      <a:solidFill>
                        <a:srgbClr val="080000"/>
                      </a:solidFill>
                      <a:prstDash val="solid"/>
                      <a:round/>
                      <a:headEnd type="none" w="med" len="med"/>
                      <a:tailEnd type="none" w="med" len="med"/>
                    </a:lnL>
                    <a:lnR w="12700" cap="flat" cmpd="sng" algn="ctr">
                      <a:solidFill>
                        <a:srgbClr val="08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solidFill>
                      <a:srgbClr val="FFC000"/>
                    </a:solidFill>
                  </a:tcPr>
                </a:tc>
                <a:tc>
                  <a:txBody>
                    <a:bodyPr/>
                    <a:lstStyle/>
                    <a:p>
                      <a:pPr marL="0" marR="0" lvl="0" indent="0" algn="ctr" defTabSz="914400" rtl="0" eaLnBrk="1" fontAlgn="base" latinLnBrk="0" hangingPunct="1">
                        <a:lnSpc>
                          <a:spcPct val="150000"/>
                        </a:lnSpc>
                        <a:spcBef>
                          <a:spcPct val="0"/>
                        </a:spcBef>
                        <a:spcAft>
                          <a:spcPct val="0"/>
                        </a:spcAft>
                        <a:buClrTx/>
                        <a:buSzTx/>
                        <a:buFontTx/>
                        <a:buNone/>
                        <a:tabLst/>
                      </a:pPr>
                      <a:r>
                        <a:rPr kumimoji="0" lang="en-US" sz="2400" b="0" i="0" u="none" strike="noStrike" cap="none" normalizeH="0" baseline="0" smtClean="0">
                          <a:ln>
                            <a:noFill/>
                          </a:ln>
                          <a:solidFill>
                            <a:schemeClr val="tx1"/>
                          </a:solidFill>
                          <a:effectLst/>
                          <a:latin typeface="黑体" pitchFamily="49" charset="-122"/>
                          <a:ea typeface="黑体" pitchFamily="49" charset="-122"/>
                          <a:cs typeface="Times New Roman" pitchFamily="18" charset="0"/>
                        </a:rPr>
                        <a:t>半导体</a:t>
                      </a:r>
                      <a:endParaRPr kumimoji="0" lang="en-US" altLang="en-US" sz="2400" b="0" i="0" u="none" strike="noStrike" cap="none" normalizeH="0" baseline="0" smtClean="0">
                        <a:ln>
                          <a:noFill/>
                        </a:ln>
                        <a:solidFill>
                          <a:schemeClr val="tx1"/>
                        </a:solidFill>
                        <a:effectLst/>
                        <a:latin typeface="黑体" pitchFamily="49" charset="-122"/>
                        <a:ea typeface="黑体" pitchFamily="49" charset="-122"/>
                        <a:cs typeface="Times New Roman" pitchFamily="18" charset="0"/>
                      </a:endParaRPr>
                    </a:p>
                  </a:txBody>
                  <a:tcPr marL="68580" marR="68580" marT="0" marB="0" anchor="ctr" horzOverflow="overflow">
                    <a:lnL w="12700" cap="flat" cmpd="sng" algn="ctr">
                      <a:solidFill>
                        <a:srgbClr val="080000"/>
                      </a:solidFill>
                      <a:prstDash val="solid"/>
                      <a:round/>
                      <a:headEnd type="none" w="med" len="med"/>
                      <a:tailEnd type="none" w="med" len="med"/>
                    </a:lnL>
                    <a:lnR w="12700" cap="flat" cmpd="sng" algn="ctr">
                      <a:solidFill>
                        <a:srgbClr val="08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solidFill>
                      <a:srgbClr val="FFC000"/>
                    </a:solidFill>
                  </a:tcPr>
                </a:tc>
                <a:tc>
                  <a:txBody>
                    <a:bodyPr/>
                    <a:lstStyle/>
                    <a:p>
                      <a:pPr marL="0" marR="0" lvl="0" indent="0" algn="ctr" defTabSz="914400" rtl="0" eaLnBrk="1" fontAlgn="base" latinLnBrk="0" hangingPunct="1">
                        <a:lnSpc>
                          <a:spcPct val="150000"/>
                        </a:lnSpc>
                        <a:spcBef>
                          <a:spcPct val="0"/>
                        </a:spcBef>
                        <a:spcAft>
                          <a:spcPct val="0"/>
                        </a:spcAft>
                        <a:buClrTx/>
                        <a:buSzTx/>
                        <a:buFontTx/>
                        <a:buNone/>
                        <a:tabLst/>
                      </a:pPr>
                      <a:r>
                        <a:rPr kumimoji="0" lang="en-US" sz="2400" b="0" i="0" u="none" strike="noStrike" cap="none" normalizeH="0" baseline="0" smtClean="0">
                          <a:ln>
                            <a:noFill/>
                          </a:ln>
                          <a:solidFill>
                            <a:schemeClr val="tx1"/>
                          </a:solidFill>
                          <a:effectLst/>
                          <a:latin typeface="黑体" pitchFamily="49" charset="-122"/>
                          <a:ea typeface="黑体" pitchFamily="49" charset="-122"/>
                        </a:rPr>
                        <a:t>超导体</a:t>
                      </a:r>
                      <a:endParaRPr kumimoji="0" lang="en-US" altLang="en-US" sz="2400" b="0" i="0" u="none" strike="noStrike" cap="none" normalizeH="0" baseline="0" smtClean="0">
                        <a:ln>
                          <a:noFill/>
                        </a:ln>
                        <a:solidFill>
                          <a:schemeClr val="tx1"/>
                        </a:solidFill>
                        <a:effectLst/>
                        <a:latin typeface="黑体" pitchFamily="49" charset="-122"/>
                        <a:ea typeface="黑体" pitchFamily="49" charset="-122"/>
                      </a:endParaRPr>
                    </a:p>
                  </a:txBody>
                  <a:tcPr marL="68580" marR="68580" marT="0" marB="0" anchor="ctr" horzOverflow="overflow">
                    <a:lnL w="12700" cap="flat" cmpd="sng" algn="ctr">
                      <a:solidFill>
                        <a:srgbClr val="080000"/>
                      </a:solidFill>
                      <a:prstDash val="solid"/>
                      <a:round/>
                      <a:headEnd type="none" w="med" len="med"/>
                      <a:tailEnd type="none" w="med" len="med"/>
                    </a:lnL>
                    <a:lnR w="12700" cap="flat" cmpd="sng" algn="ctr">
                      <a:solidFill>
                        <a:srgbClr val="08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solidFill>
                      <a:srgbClr val="FFC000"/>
                    </a:solidFill>
                  </a:tcPr>
                </a:tc>
              </a:tr>
              <a:tr h="1096963">
                <a:tc>
                  <a:txBody>
                    <a:bodyPr/>
                    <a:lstStyle/>
                    <a:p>
                      <a:pPr marL="0" marR="0" lvl="0" indent="0" algn="ctr" defTabSz="914400" rtl="0" eaLnBrk="1" fontAlgn="base" latinLnBrk="0" hangingPunct="1">
                        <a:lnSpc>
                          <a:spcPct val="150000"/>
                        </a:lnSpc>
                        <a:spcBef>
                          <a:spcPct val="0"/>
                        </a:spcBef>
                        <a:spcAft>
                          <a:spcPct val="0"/>
                        </a:spcAft>
                        <a:buClrTx/>
                        <a:buSzTx/>
                        <a:buFontTx/>
                        <a:buNone/>
                        <a:tabLst/>
                      </a:pPr>
                      <a:r>
                        <a:rPr kumimoji="0" lang="en-US" sz="2400" b="0" i="0" u="none" strike="noStrike" cap="none" normalizeH="0" baseline="0" smtClean="0">
                          <a:ln>
                            <a:noFill/>
                          </a:ln>
                          <a:solidFill>
                            <a:schemeClr val="tx1"/>
                          </a:solidFill>
                          <a:effectLst/>
                          <a:latin typeface="黑体" pitchFamily="49" charset="-122"/>
                          <a:ea typeface="黑体" pitchFamily="49" charset="-122"/>
                          <a:cs typeface="Times New Roman" pitchFamily="18" charset="0"/>
                        </a:rPr>
                        <a:t>定义</a:t>
                      </a:r>
                      <a:endParaRPr kumimoji="0" lang="en-US" altLang="en-US" sz="2400" b="0" i="0" u="none" strike="noStrike" cap="none" normalizeH="0" baseline="0" smtClean="0">
                        <a:ln>
                          <a:noFill/>
                        </a:ln>
                        <a:solidFill>
                          <a:schemeClr val="tx1"/>
                        </a:solidFill>
                        <a:effectLst/>
                        <a:latin typeface="黑体" pitchFamily="49" charset="-122"/>
                        <a:ea typeface="黑体" pitchFamily="49" charset="-122"/>
                        <a:cs typeface="Times New Roman" pitchFamily="18" charset="0"/>
                      </a:endParaRPr>
                    </a:p>
                  </a:txBody>
                  <a:tcPr marL="68580" marR="68580" marT="0" marB="0" anchor="ctr" horzOverflow="overflow">
                    <a:lnL w="12700" cap="flat" cmpd="sng" algn="ctr">
                      <a:solidFill>
                        <a:srgbClr val="080000"/>
                      </a:solidFill>
                      <a:prstDash val="solid"/>
                      <a:round/>
                      <a:headEnd type="none" w="med" len="med"/>
                      <a:tailEnd type="none" w="med" len="med"/>
                    </a:lnL>
                    <a:lnR w="12700" cap="flat" cmpd="sng" algn="ctr">
                      <a:solidFill>
                        <a:srgbClr val="08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50000"/>
                        </a:lnSpc>
                        <a:spcBef>
                          <a:spcPct val="0"/>
                        </a:spcBef>
                        <a:spcAft>
                          <a:spcPct val="0"/>
                        </a:spcAft>
                        <a:buClrTx/>
                        <a:buSzTx/>
                        <a:buFontTx/>
                        <a:buNone/>
                        <a:tabLst/>
                      </a:pPr>
                      <a:r>
                        <a:rPr kumimoji="0" lang="en-US" altLang="zh-CN" sz="2400" b="0" i="0" u="none" strike="noStrike" cap="none" normalizeH="0" baseline="0" smtClean="0">
                          <a:ln>
                            <a:noFill/>
                          </a:ln>
                          <a:solidFill>
                            <a:schemeClr val="tx1"/>
                          </a:solidFill>
                          <a:effectLst/>
                          <a:latin typeface="Times New Roman" pitchFamily="18" charset="0"/>
                          <a:ea typeface="宋体" charset="-122"/>
                          <a:cs typeface="Times New Roman" pitchFamily="18" charset="0"/>
                        </a:rPr>
                        <a:t>_____</a:t>
                      </a:r>
                      <a:r>
                        <a:rPr kumimoji="0" lang="en-US" altLang="zh-CN" sz="2400" b="0" i="0" u="none" strike="noStrike" cap="none" normalizeH="0" baseline="0" smtClean="0">
                          <a:ln>
                            <a:noFill/>
                          </a:ln>
                          <a:solidFill>
                            <a:schemeClr val="tx1"/>
                          </a:solidFill>
                          <a:effectLst/>
                          <a:latin typeface="Times New Roman" pitchFamily="18" charset="0"/>
                          <a:ea typeface="宋体" charset="-122"/>
                          <a:cs typeface="Times New Roman" pitchFamily="18" charset="0"/>
                          <a:sym typeface="+mn-ea"/>
                        </a:rPr>
                        <a:t>_____</a:t>
                      </a:r>
                      <a:r>
                        <a:rPr kumimoji="0" lang="en-US" sz="2400" b="0" i="0" u="none" strike="noStrike" cap="none" normalizeH="0" baseline="0" smtClean="0">
                          <a:ln>
                            <a:noFill/>
                          </a:ln>
                          <a:solidFill>
                            <a:schemeClr val="tx1"/>
                          </a:solidFill>
                          <a:effectLst/>
                          <a:latin typeface="Times New Roman" pitchFamily="18" charset="0"/>
                          <a:ea typeface="宋体" charset="-122"/>
                          <a:cs typeface="Times New Roman" pitchFamily="18" charset="0"/>
                        </a:rPr>
                        <a:t>的物体</a:t>
                      </a:r>
                      <a:endParaRPr kumimoji="0" lang="en-US" altLang="en-US" sz="2400" b="0" i="0" u="none" strike="noStrike" cap="none" normalizeH="0" baseline="0" smtClean="0">
                        <a:ln>
                          <a:noFill/>
                        </a:ln>
                        <a:solidFill>
                          <a:schemeClr val="tx1"/>
                        </a:solidFill>
                        <a:effectLst/>
                        <a:latin typeface="MS Mincho" pitchFamily="49" charset="-128"/>
                        <a:ea typeface="MS Mincho" pitchFamily="49" charset="-128"/>
                      </a:endParaRPr>
                    </a:p>
                  </a:txBody>
                  <a:tcPr marL="68580" marR="68580" marT="0" marB="0" anchor="ctr" horzOverflow="overflow">
                    <a:lnL w="12700" cap="flat" cmpd="sng" algn="ctr">
                      <a:solidFill>
                        <a:srgbClr val="080000"/>
                      </a:solidFill>
                      <a:prstDash val="solid"/>
                      <a:round/>
                      <a:headEnd type="none" w="med" len="med"/>
                      <a:tailEnd type="none" w="med" len="med"/>
                    </a:lnL>
                    <a:lnR w="12700" cap="flat" cmpd="sng" algn="ctr">
                      <a:solidFill>
                        <a:srgbClr val="08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50000"/>
                        </a:lnSpc>
                        <a:spcBef>
                          <a:spcPct val="0"/>
                        </a:spcBef>
                        <a:spcAft>
                          <a:spcPct val="0"/>
                        </a:spcAft>
                        <a:buClrTx/>
                        <a:buSzTx/>
                        <a:buFontTx/>
                        <a:buNone/>
                        <a:tabLst/>
                      </a:pPr>
                      <a:r>
                        <a:rPr kumimoji="0" lang="en-US" altLang="zh-CN" sz="2400" b="0" i="0" u="none" strike="noStrike" cap="none" normalizeH="0" baseline="0" smtClean="0">
                          <a:ln>
                            <a:noFill/>
                          </a:ln>
                          <a:solidFill>
                            <a:schemeClr val="tx1"/>
                          </a:solidFill>
                          <a:effectLst/>
                          <a:latin typeface="Times New Roman" pitchFamily="18" charset="0"/>
                          <a:ea typeface="宋体" charset="-122"/>
                          <a:cs typeface="Times New Roman" pitchFamily="18" charset="0"/>
                        </a:rPr>
                        <a:t>____</a:t>
                      </a:r>
                      <a:r>
                        <a:rPr kumimoji="0" lang="en-US" altLang="zh-CN" sz="2400" b="0" i="0" u="none" strike="noStrike" cap="none" normalizeH="0" baseline="0" smtClean="0">
                          <a:ln>
                            <a:noFill/>
                          </a:ln>
                          <a:solidFill>
                            <a:schemeClr val="tx1"/>
                          </a:solidFill>
                          <a:effectLst/>
                          <a:latin typeface="Times New Roman" pitchFamily="18" charset="0"/>
                          <a:ea typeface="宋体" charset="-122"/>
                          <a:cs typeface="Times New Roman" pitchFamily="18" charset="0"/>
                          <a:sym typeface="+mn-ea"/>
                        </a:rPr>
                        <a:t>______</a:t>
                      </a:r>
                      <a:r>
                        <a:rPr kumimoji="0" lang="en-US" altLang="zh-CN" sz="2400" b="0" i="0" u="none" strike="noStrike" cap="none" normalizeH="0" baseline="0" smtClean="0">
                          <a:ln>
                            <a:noFill/>
                          </a:ln>
                          <a:solidFill>
                            <a:schemeClr val="tx1"/>
                          </a:solidFill>
                          <a:effectLst/>
                          <a:latin typeface="Times New Roman" pitchFamily="18" charset="0"/>
                          <a:ea typeface="宋体" charset="-122"/>
                          <a:cs typeface="Times New Roman" pitchFamily="18" charset="0"/>
                        </a:rPr>
                        <a:t>_</a:t>
                      </a:r>
                      <a:r>
                        <a:rPr kumimoji="0" lang="en-US" sz="2400" b="0" i="0" u="none" strike="noStrike" cap="none" normalizeH="0" baseline="0" smtClean="0">
                          <a:ln>
                            <a:noFill/>
                          </a:ln>
                          <a:solidFill>
                            <a:schemeClr val="tx1"/>
                          </a:solidFill>
                          <a:effectLst/>
                          <a:latin typeface="Times New Roman" pitchFamily="18" charset="0"/>
                          <a:ea typeface="宋体" charset="-122"/>
                          <a:cs typeface="Times New Roman" pitchFamily="18" charset="0"/>
                        </a:rPr>
                        <a:t>的物体</a:t>
                      </a:r>
                      <a:endParaRPr kumimoji="0" lang="en-US" altLang="en-US" sz="2400" b="0" i="0" u="none" strike="noStrike" cap="none" normalizeH="0" baseline="0" smtClean="0">
                        <a:ln>
                          <a:noFill/>
                        </a:ln>
                        <a:solidFill>
                          <a:schemeClr val="tx1"/>
                        </a:solidFill>
                        <a:effectLst/>
                        <a:latin typeface="MS Mincho" pitchFamily="49" charset="-128"/>
                        <a:ea typeface="MS Mincho" pitchFamily="49" charset="-128"/>
                      </a:endParaRPr>
                    </a:p>
                  </a:txBody>
                  <a:tcPr marL="68580" marR="68580" marT="0" marB="0" anchor="ctr" horzOverflow="overflow">
                    <a:lnL w="12700" cap="flat" cmpd="sng" algn="ctr">
                      <a:solidFill>
                        <a:srgbClr val="080000"/>
                      </a:solidFill>
                      <a:prstDash val="solid"/>
                      <a:round/>
                      <a:headEnd type="none" w="med" len="med"/>
                      <a:tailEnd type="none" w="med" len="med"/>
                    </a:lnL>
                    <a:lnR w="12700" cap="flat" cmpd="sng" algn="ctr">
                      <a:solidFill>
                        <a:srgbClr val="08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50000"/>
                        </a:lnSpc>
                        <a:spcBef>
                          <a:spcPct val="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ea typeface="宋体" charset="-122"/>
                          <a:cs typeface="Times New Roman" pitchFamily="18" charset="0"/>
                        </a:rPr>
                        <a:t>导电性能介于导体和绝缘体之间的物体</a:t>
                      </a:r>
                      <a:endParaRPr kumimoji="0" lang="en-US" altLang="en-US" sz="2400" b="0" i="0" u="none" strike="noStrike" cap="none" normalizeH="0" baseline="0" smtClean="0">
                        <a:ln>
                          <a:noFill/>
                        </a:ln>
                        <a:solidFill>
                          <a:schemeClr val="tx1"/>
                        </a:solidFill>
                        <a:effectLst/>
                        <a:latin typeface="Times New Roman" pitchFamily="18" charset="0"/>
                        <a:ea typeface="宋体" charset="-122"/>
                        <a:cs typeface="Times New Roman" pitchFamily="18" charset="0"/>
                      </a:endParaRPr>
                    </a:p>
                  </a:txBody>
                  <a:tcPr marL="68580" marR="68580" marT="0" marB="0" anchor="ctr" horzOverflow="overflow">
                    <a:lnL w="12700" cap="flat" cmpd="sng" algn="ctr">
                      <a:solidFill>
                        <a:srgbClr val="080000"/>
                      </a:solidFill>
                      <a:prstDash val="solid"/>
                      <a:round/>
                      <a:headEnd type="none" w="med" len="med"/>
                      <a:tailEnd type="none" w="med" len="med"/>
                    </a:lnL>
                    <a:lnR w="12700" cap="flat" cmpd="sng" algn="ctr">
                      <a:solidFill>
                        <a:srgbClr val="08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50000"/>
                        </a:lnSpc>
                        <a:spcBef>
                          <a:spcPct val="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ea typeface="宋体" charset="-122"/>
                          <a:cs typeface="Times New Roman" pitchFamily="18" charset="0"/>
                        </a:rPr>
                        <a:t>在温度很低时，电阻变成</a:t>
                      </a:r>
                      <a:r>
                        <a:rPr kumimoji="0" lang="en-US" altLang="zh-CN" sz="2400" b="0" i="0" u="none" strike="noStrike" cap="none" normalizeH="0" baseline="0" smtClean="0">
                          <a:ln>
                            <a:noFill/>
                          </a:ln>
                          <a:solidFill>
                            <a:schemeClr val="tx1"/>
                          </a:solidFill>
                          <a:effectLst/>
                          <a:latin typeface="Times New Roman" pitchFamily="18" charset="0"/>
                          <a:ea typeface="宋体" charset="-122"/>
                          <a:cs typeface="Times New Roman" pitchFamily="18" charset="0"/>
                        </a:rPr>
                        <a:t>0</a:t>
                      </a:r>
                      <a:r>
                        <a:rPr kumimoji="0" lang="en-US" sz="2400" b="0" i="0" u="none" strike="noStrike" cap="none" normalizeH="0" baseline="0" smtClean="0">
                          <a:ln>
                            <a:noFill/>
                          </a:ln>
                          <a:solidFill>
                            <a:schemeClr val="tx1"/>
                          </a:solidFill>
                          <a:effectLst/>
                          <a:latin typeface="Times New Roman" pitchFamily="18" charset="0"/>
                          <a:ea typeface="宋体" charset="-122"/>
                          <a:cs typeface="Times New Roman" pitchFamily="18" charset="0"/>
                        </a:rPr>
                        <a:t>的物体</a:t>
                      </a:r>
                      <a:endParaRPr kumimoji="0" lang="en-US" altLang="en-US" sz="2400" b="0" i="0" u="none" strike="noStrike" cap="none" normalizeH="0" baseline="0" smtClean="0">
                        <a:ln>
                          <a:noFill/>
                        </a:ln>
                        <a:solidFill>
                          <a:schemeClr val="tx1"/>
                        </a:solidFill>
                        <a:effectLst/>
                        <a:latin typeface="Times New Roman" pitchFamily="18" charset="0"/>
                        <a:ea typeface="宋体" charset="-122"/>
                        <a:cs typeface="Times New Roman" pitchFamily="18" charset="0"/>
                      </a:endParaRPr>
                    </a:p>
                  </a:txBody>
                  <a:tcPr marL="68580" marR="68580" marT="0" marB="0" anchor="ctr" horzOverflow="overflow">
                    <a:lnL w="12700" cap="flat" cmpd="sng" algn="ctr">
                      <a:solidFill>
                        <a:srgbClr val="080000"/>
                      </a:solidFill>
                      <a:prstDash val="solid"/>
                      <a:round/>
                      <a:headEnd type="none" w="med" len="med"/>
                      <a:tailEnd type="none" w="med" len="med"/>
                    </a:lnL>
                    <a:lnR w="12700" cap="flat" cmpd="sng" algn="ctr">
                      <a:solidFill>
                        <a:srgbClr val="08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r>
              <a:tr h="1096963">
                <a:tc>
                  <a:txBody>
                    <a:bodyPr/>
                    <a:lstStyle/>
                    <a:p>
                      <a:pPr marL="0" marR="0" lvl="0" indent="0" algn="ctr" defTabSz="914400" rtl="0" eaLnBrk="1" fontAlgn="base" latinLnBrk="0" hangingPunct="1">
                        <a:lnSpc>
                          <a:spcPct val="150000"/>
                        </a:lnSpc>
                        <a:spcBef>
                          <a:spcPct val="0"/>
                        </a:spcBef>
                        <a:spcAft>
                          <a:spcPct val="0"/>
                        </a:spcAft>
                        <a:buClrTx/>
                        <a:buSzTx/>
                        <a:buFontTx/>
                        <a:buNone/>
                        <a:tabLst/>
                      </a:pPr>
                      <a:r>
                        <a:rPr kumimoji="0" lang="en-US" sz="2400" b="0" i="0" u="none" strike="noStrike" cap="none" normalizeH="0" baseline="0" smtClean="0">
                          <a:ln>
                            <a:noFill/>
                          </a:ln>
                          <a:solidFill>
                            <a:schemeClr val="tx1"/>
                          </a:solidFill>
                          <a:effectLst/>
                          <a:latin typeface="黑体" pitchFamily="49" charset="-122"/>
                          <a:ea typeface="黑体" pitchFamily="49" charset="-122"/>
                          <a:cs typeface="Times New Roman" pitchFamily="18" charset="0"/>
                        </a:rPr>
                        <a:t>举例</a:t>
                      </a:r>
                      <a:endParaRPr kumimoji="0" lang="en-US" altLang="en-US" sz="2400" b="0" i="0" u="none" strike="noStrike" cap="none" normalizeH="0" baseline="0" smtClean="0">
                        <a:ln>
                          <a:noFill/>
                        </a:ln>
                        <a:solidFill>
                          <a:schemeClr val="tx1"/>
                        </a:solidFill>
                        <a:effectLst/>
                        <a:latin typeface="黑体" pitchFamily="49" charset="-122"/>
                        <a:ea typeface="黑体" pitchFamily="49" charset="-122"/>
                        <a:cs typeface="Times New Roman" pitchFamily="18" charset="0"/>
                      </a:endParaRPr>
                    </a:p>
                  </a:txBody>
                  <a:tcPr marL="68580" marR="68580" marT="0" marB="0" anchor="ctr" horzOverflow="overflow">
                    <a:lnL w="12700" cap="flat" cmpd="sng" algn="ctr">
                      <a:solidFill>
                        <a:srgbClr val="080000"/>
                      </a:solidFill>
                      <a:prstDash val="solid"/>
                      <a:round/>
                      <a:headEnd type="none" w="med" len="med"/>
                      <a:tailEnd type="none" w="med" len="med"/>
                    </a:lnL>
                    <a:lnR w="12700" cap="flat" cmpd="sng" algn="ctr">
                      <a:solidFill>
                        <a:srgbClr val="08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50000"/>
                        </a:lnSpc>
                        <a:spcBef>
                          <a:spcPct val="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ea typeface="宋体" charset="-122"/>
                          <a:cs typeface="Times New Roman" pitchFamily="18" charset="0"/>
                        </a:rPr>
                        <a:t>金属、人体、大地、石墨、食盐水</a:t>
                      </a:r>
                      <a:endParaRPr kumimoji="0" lang="en-US" altLang="en-US" sz="2400" b="0" i="0" u="none" strike="noStrike" cap="none" normalizeH="0" baseline="0" smtClean="0">
                        <a:ln>
                          <a:noFill/>
                        </a:ln>
                        <a:solidFill>
                          <a:schemeClr val="tx1"/>
                        </a:solidFill>
                        <a:effectLst/>
                        <a:latin typeface="Times New Roman" pitchFamily="18" charset="0"/>
                        <a:ea typeface="宋体" charset="-122"/>
                        <a:cs typeface="Times New Roman" pitchFamily="18" charset="0"/>
                      </a:endParaRPr>
                    </a:p>
                  </a:txBody>
                  <a:tcPr marL="68580" marR="68580" marT="0" marB="0" anchor="ctr" horzOverflow="overflow">
                    <a:lnL w="12700" cap="flat" cmpd="sng" algn="ctr">
                      <a:solidFill>
                        <a:srgbClr val="080000"/>
                      </a:solidFill>
                      <a:prstDash val="solid"/>
                      <a:round/>
                      <a:headEnd type="none" w="med" len="med"/>
                      <a:tailEnd type="none" w="med" len="med"/>
                    </a:lnL>
                    <a:lnR w="12700" cap="flat" cmpd="sng" algn="ctr">
                      <a:solidFill>
                        <a:srgbClr val="08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50000"/>
                        </a:lnSpc>
                        <a:spcBef>
                          <a:spcPct val="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ea typeface="宋体" charset="-122"/>
                          <a:cs typeface="Times New Roman" pitchFamily="18" charset="0"/>
                        </a:rPr>
                        <a:t>橡胶、玻璃、塑料、陶瓷</a:t>
                      </a:r>
                      <a:endParaRPr kumimoji="0" lang="en-US" altLang="en-US" sz="2400" b="0" i="0" u="none" strike="noStrike" cap="none" normalizeH="0" baseline="0" smtClean="0">
                        <a:ln>
                          <a:noFill/>
                        </a:ln>
                        <a:solidFill>
                          <a:schemeClr val="tx1"/>
                        </a:solidFill>
                        <a:effectLst/>
                        <a:latin typeface="Times New Roman" pitchFamily="18" charset="0"/>
                        <a:ea typeface="宋体" charset="-122"/>
                        <a:cs typeface="Times New Roman" pitchFamily="18" charset="0"/>
                      </a:endParaRPr>
                    </a:p>
                  </a:txBody>
                  <a:tcPr marL="68580" marR="68580" marT="0" marB="0" anchor="ctr" horzOverflow="overflow">
                    <a:lnL w="12700" cap="flat" cmpd="sng" algn="ctr">
                      <a:solidFill>
                        <a:srgbClr val="080000"/>
                      </a:solidFill>
                      <a:prstDash val="solid"/>
                      <a:round/>
                      <a:headEnd type="none" w="med" len="med"/>
                      <a:tailEnd type="none" w="med" len="med"/>
                    </a:lnL>
                    <a:lnR w="12700" cap="flat" cmpd="sng" algn="ctr">
                      <a:solidFill>
                        <a:srgbClr val="08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50000"/>
                        </a:lnSpc>
                        <a:spcBef>
                          <a:spcPct val="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ea typeface="宋体" charset="-122"/>
                          <a:cs typeface="Times New Roman" pitchFamily="18" charset="0"/>
                        </a:rPr>
                        <a:t>硅、锗、二极管、三极管</a:t>
                      </a:r>
                      <a:endParaRPr kumimoji="0" lang="en-US" altLang="en-US" sz="2400" b="0" i="0" u="none" strike="noStrike" cap="none" normalizeH="0" baseline="0" smtClean="0">
                        <a:ln>
                          <a:noFill/>
                        </a:ln>
                        <a:solidFill>
                          <a:schemeClr val="tx1"/>
                        </a:solidFill>
                        <a:effectLst/>
                        <a:latin typeface="Times New Roman" pitchFamily="18" charset="0"/>
                        <a:ea typeface="宋体" charset="-122"/>
                        <a:cs typeface="Times New Roman" pitchFamily="18" charset="0"/>
                      </a:endParaRPr>
                    </a:p>
                  </a:txBody>
                  <a:tcPr marL="68580" marR="68580" marT="0" marB="0" anchor="ctr" horzOverflow="overflow">
                    <a:lnL w="12700" cap="flat" cmpd="sng" algn="ctr">
                      <a:solidFill>
                        <a:srgbClr val="080000"/>
                      </a:solidFill>
                      <a:prstDash val="solid"/>
                      <a:round/>
                      <a:headEnd type="none" w="med" len="med"/>
                      <a:tailEnd type="none" w="med" len="med"/>
                    </a:lnL>
                    <a:lnR w="12700" cap="flat" cmpd="sng" algn="ctr">
                      <a:solidFill>
                        <a:srgbClr val="08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50000"/>
                        </a:lnSpc>
                        <a:spcBef>
                          <a:spcPct val="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ea typeface="宋体" charset="-122"/>
                          <a:cs typeface="Times New Roman" pitchFamily="18" charset="0"/>
                        </a:rPr>
                        <a:t>铅在</a:t>
                      </a:r>
                      <a:r>
                        <a:rPr kumimoji="0" lang="en-US" sz="2400" b="0" i="0" u="none" strike="noStrike" cap="none" normalizeH="0" baseline="0" smtClean="0">
                          <a:ln>
                            <a:noFill/>
                          </a:ln>
                          <a:solidFill>
                            <a:schemeClr val="tx1"/>
                          </a:solidFill>
                          <a:effectLst/>
                          <a:latin typeface="Times New Roman" pitchFamily="18" charset="0"/>
                          <a:ea typeface="宋体" charset="-122"/>
                          <a:cs typeface="Times New Roman" pitchFamily="18" charset="0"/>
                          <a:sym typeface="+mn-ea"/>
                        </a:rPr>
                        <a:t>－</a:t>
                      </a:r>
                      <a:r>
                        <a:rPr kumimoji="0" lang="en-US" altLang="zh-CN" sz="2400" b="0" i="0" u="none" strike="noStrike" cap="none" normalizeH="0" baseline="0" smtClean="0">
                          <a:ln>
                            <a:noFill/>
                          </a:ln>
                          <a:solidFill>
                            <a:schemeClr val="tx1"/>
                          </a:solidFill>
                          <a:effectLst/>
                          <a:latin typeface="Times New Roman" pitchFamily="18" charset="0"/>
                          <a:ea typeface="宋体" charset="-122"/>
                          <a:cs typeface="Times New Roman" pitchFamily="18" charset="0"/>
                          <a:sym typeface="+mn-ea"/>
                        </a:rPr>
                        <a:t>265.95 </a:t>
                      </a:r>
                      <a:r>
                        <a:rPr kumimoji="0" lang="en-US" altLang="zh-CN" sz="2400" b="0" i="0" u="none" strike="noStrike" cap="none" normalizeH="0" baseline="0" smtClean="0">
                          <a:ln>
                            <a:noFill/>
                          </a:ln>
                          <a:solidFill>
                            <a:schemeClr val="tx1"/>
                          </a:solidFill>
                          <a:effectLst/>
                          <a:latin typeface="宋体" charset="-122"/>
                          <a:ea typeface="宋体" charset="-122"/>
                          <a:sym typeface="+mn-ea"/>
                        </a:rPr>
                        <a:t>℃</a:t>
                      </a:r>
                      <a:r>
                        <a:rPr kumimoji="0" lang="en-US" sz="2400" b="0" i="0" u="none" strike="noStrike" cap="none" normalizeH="0" baseline="0" smtClean="0">
                          <a:ln>
                            <a:noFill/>
                          </a:ln>
                          <a:solidFill>
                            <a:schemeClr val="tx1"/>
                          </a:solidFill>
                          <a:effectLst/>
                          <a:latin typeface="Times New Roman" pitchFamily="18" charset="0"/>
                          <a:ea typeface="宋体" charset="-122"/>
                          <a:cs typeface="Times New Roman" pitchFamily="18" charset="0"/>
                          <a:sym typeface="+mn-ea"/>
                        </a:rPr>
                        <a:t>以下，电阻降为</a:t>
                      </a:r>
                      <a:r>
                        <a:rPr kumimoji="0" lang="en-US" altLang="zh-CN" sz="2400" b="0" i="0" u="none" strike="noStrike" cap="none" normalizeH="0" baseline="0" smtClean="0">
                          <a:ln>
                            <a:noFill/>
                          </a:ln>
                          <a:solidFill>
                            <a:schemeClr val="tx1"/>
                          </a:solidFill>
                          <a:effectLst/>
                          <a:latin typeface="Times New Roman" pitchFamily="18" charset="0"/>
                          <a:ea typeface="宋体" charset="-122"/>
                          <a:cs typeface="Times New Roman" pitchFamily="18" charset="0"/>
                          <a:sym typeface="+mn-ea"/>
                        </a:rPr>
                        <a:t>0</a:t>
                      </a:r>
                      <a:endParaRPr kumimoji="0" lang="en-US" altLang="en-US" sz="2400" b="0" i="0" u="none" strike="noStrike" cap="none" normalizeH="0" baseline="0" smtClean="0">
                        <a:ln>
                          <a:noFill/>
                        </a:ln>
                        <a:solidFill>
                          <a:schemeClr val="tx1"/>
                        </a:solidFill>
                        <a:effectLst/>
                        <a:latin typeface="Times New Roman" pitchFamily="18" charset="0"/>
                        <a:ea typeface="宋体" charset="-122"/>
                        <a:cs typeface="Times New Roman" pitchFamily="18" charset="0"/>
                        <a:sym typeface="+mn-ea"/>
                      </a:endParaRPr>
                    </a:p>
                  </a:txBody>
                  <a:tcPr marL="68580" marR="68580" marT="0" marB="0" anchor="ctr" horzOverflow="overflow">
                    <a:lnL w="12700" cap="flat" cmpd="sng" algn="ctr">
                      <a:solidFill>
                        <a:srgbClr val="080000"/>
                      </a:solidFill>
                      <a:prstDash val="solid"/>
                      <a:round/>
                      <a:headEnd type="none" w="med" len="med"/>
                      <a:tailEnd type="none" w="med" len="med"/>
                    </a:lnL>
                    <a:lnR w="12700" cap="flat" cmpd="sng" algn="ctr">
                      <a:solidFill>
                        <a:srgbClr val="08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r>
              <a:tr h="1096963">
                <a:tc>
                  <a:txBody>
                    <a:bodyPr/>
                    <a:lstStyle/>
                    <a:p>
                      <a:pPr marL="0" marR="0" lvl="0" indent="0" algn="ctr" defTabSz="914400" rtl="0" eaLnBrk="1" fontAlgn="base" latinLnBrk="0" hangingPunct="1">
                        <a:lnSpc>
                          <a:spcPct val="150000"/>
                        </a:lnSpc>
                        <a:spcBef>
                          <a:spcPct val="0"/>
                        </a:spcBef>
                        <a:spcAft>
                          <a:spcPct val="0"/>
                        </a:spcAft>
                        <a:buClrTx/>
                        <a:buSzTx/>
                        <a:buFontTx/>
                        <a:buNone/>
                        <a:tabLst/>
                      </a:pPr>
                      <a:r>
                        <a:rPr kumimoji="0" lang="en-US" sz="2400" b="0" i="0" u="none" strike="noStrike" cap="none" normalizeH="0" baseline="0" smtClean="0">
                          <a:ln>
                            <a:noFill/>
                          </a:ln>
                          <a:solidFill>
                            <a:schemeClr val="tx1"/>
                          </a:solidFill>
                          <a:effectLst/>
                          <a:latin typeface="黑体" pitchFamily="49" charset="-122"/>
                          <a:ea typeface="黑体" pitchFamily="49" charset="-122"/>
                          <a:cs typeface="Times New Roman" pitchFamily="18" charset="0"/>
                        </a:rPr>
                        <a:t>联系</a:t>
                      </a:r>
                      <a:endParaRPr kumimoji="0" lang="en-US" altLang="en-US" sz="2400" b="0" i="0" u="none" strike="noStrike" cap="none" normalizeH="0" baseline="0" smtClean="0">
                        <a:ln>
                          <a:noFill/>
                        </a:ln>
                        <a:solidFill>
                          <a:schemeClr val="tx1"/>
                        </a:solidFill>
                        <a:effectLst/>
                        <a:latin typeface="黑体" pitchFamily="49" charset="-122"/>
                        <a:ea typeface="黑体" pitchFamily="49" charset="-122"/>
                        <a:cs typeface="Times New Roman" pitchFamily="18" charset="0"/>
                      </a:endParaRPr>
                    </a:p>
                  </a:txBody>
                  <a:tcPr marL="68580" marR="68580" marT="0" marB="0" anchor="ctr" horzOverflow="overflow">
                    <a:lnL w="12700" cap="flat" cmpd="sng" algn="ctr">
                      <a:solidFill>
                        <a:srgbClr val="080000"/>
                      </a:solidFill>
                      <a:prstDash val="solid"/>
                      <a:round/>
                      <a:headEnd type="none" w="med" len="med"/>
                      <a:tailEnd type="none" w="med" len="med"/>
                    </a:lnL>
                    <a:lnR w="12700" cap="flat" cmpd="sng" algn="ctr">
                      <a:solidFill>
                        <a:srgbClr val="08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gridSpan="4">
                  <a:txBody>
                    <a:bodyPr/>
                    <a:lstStyle/>
                    <a:p>
                      <a:pPr marL="0" marR="0" lvl="0" indent="0" algn="l" defTabSz="914400" rtl="0" eaLnBrk="1" fontAlgn="base" latinLnBrk="0" hangingPunct="1">
                        <a:lnSpc>
                          <a:spcPct val="150000"/>
                        </a:lnSpc>
                        <a:spcBef>
                          <a:spcPct val="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ea typeface="宋体" charset="-122"/>
                          <a:cs typeface="Times New Roman" pitchFamily="18" charset="0"/>
                        </a:rPr>
                        <a:t>导体和绝缘体之间没有绝对</a:t>
                      </a:r>
                      <a:r>
                        <a:rPr kumimoji="0" lang="en-US" sz="2400" b="0" i="0" u="none" strike="noStrike" cap="none" normalizeH="0" baseline="0" smtClean="0">
                          <a:ln>
                            <a:noFill/>
                          </a:ln>
                          <a:solidFill>
                            <a:schemeClr val="tx1"/>
                          </a:solidFill>
                          <a:effectLst/>
                          <a:latin typeface="宋体" charset="-122"/>
                          <a:ea typeface="宋体" charset="-122"/>
                        </a:rPr>
                        <a:t>的界限，当外界条件改变</a:t>
                      </a:r>
                      <a:r>
                        <a:rPr kumimoji="0" lang="en-US" altLang="zh-CN" sz="2400" b="0" i="0" u="none" strike="noStrike" cap="none" normalizeH="0" baseline="0" smtClean="0">
                          <a:ln>
                            <a:noFill/>
                          </a:ln>
                          <a:solidFill>
                            <a:schemeClr val="tx1"/>
                          </a:solidFill>
                          <a:effectLst/>
                          <a:latin typeface="宋体" charset="-122"/>
                          <a:ea typeface="宋体" charset="-122"/>
                        </a:rPr>
                        <a:t>(</a:t>
                      </a:r>
                      <a:r>
                        <a:rPr kumimoji="0" lang="en-US" sz="2400" b="0" i="0" u="none" strike="noStrike" cap="none" normalizeH="0" baseline="0" smtClean="0">
                          <a:ln>
                            <a:noFill/>
                          </a:ln>
                          <a:solidFill>
                            <a:schemeClr val="tx1"/>
                          </a:solidFill>
                          <a:effectLst/>
                          <a:latin typeface="宋体" charset="-122"/>
                          <a:ea typeface="宋体" charset="-122"/>
                        </a:rPr>
                        <a:t>高温、潮湿</a:t>
                      </a:r>
                      <a:r>
                        <a:rPr kumimoji="0" lang="en-US" altLang="zh-CN" sz="2400" b="0" i="0" u="none" strike="noStrike" cap="none" normalizeH="0" baseline="0" smtClean="0">
                          <a:ln>
                            <a:noFill/>
                          </a:ln>
                          <a:solidFill>
                            <a:schemeClr val="tx1"/>
                          </a:solidFill>
                          <a:effectLst/>
                          <a:latin typeface="宋体" charset="-122"/>
                          <a:ea typeface="宋体" charset="-122"/>
                        </a:rPr>
                        <a:t>)</a:t>
                      </a:r>
                      <a:r>
                        <a:rPr kumimoji="0" lang="en-US" sz="2400" b="0" i="0" u="none" strike="noStrike" cap="none" normalizeH="0" baseline="0" smtClean="0">
                          <a:ln>
                            <a:noFill/>
                          </a:ln>
                          <a:solidFill>
                            <a:schemeClr val="tx1"/>
                          </a:solidFill>
                          <a:effectLst/>
                          <a:latin typeface="宋体" charset="-122"/>
                          <a:ea typeface="宋体" charset="-122"/>
                        </a:rPr>
                        <a:t>时，绝缘体也可变成</a:t>
                      </a:r>
                      <a:r>
                        <a:rPr kumimoji="0" lang="en-US" altLang="zh-CN" sz="2400" b="0" i="0" u="none" strike="noStrike" cap="none" normalizeH="0" baseline="0" smtClean="0">
                          <a:ln>
                            <a:noFill/>
                          </a:ln>
                          <a:solidFill>
                            <a:schemeClr val="tx1"/>
                          </a:solidFill>
                          <a:effectLst/>
                          <a:latin typeface="Times New Roman" pitchFamily="18" charset="0"/>
                          <a:ea typeface="宋体" charset="-122"/>
                          <a:cs typeface="Times New Roman" pitchFamily="18" charset="0"/>
                        </a:rPr>
                        <a:t>________</a:t>
                      </a:r>
                      <a:r>
                        <a:rPr kumimoji="0" lang="en-US" altLang="zh-CN" sz="2400" b="0" i="0" u="none" strike="noStrike" cap="none" normalizeH="0" baseline="0" smtClean="0">
                          <a:ln>
                            <a:noFill/>
                          </a:ln>
                          <a:solidFill>
                            <a:schemeClr val="tx1"/>
                          </a:solidFill>
                          <a:effectLst/>
                          <a:latin typeface="Times New Roman" pitchFamily="18" charset="0"/>
                          <a:ea typeface="宋体" charset="-122"/>
                        </a:rPr>
                        <a:t> </a:t>
                      </a:r>
                      <a:endParaRPr kumimoji="0" lang="en-US" altLang="zh-CN" sz="2400" b="0" i="0" u="none" strike="noStrike" cap="none" normalizeH="0" baseline="0" smtClean="0">
                        <a:ln>
                          <a:noFill/>
                        </a:ln>
                        <a:solidFill>
                          <a:schemeClr val="tx1"/>
                        </a:solidFill>
                        <a:effectLst/>
                        <a:latin typeface="Times New Roman" pitchFamily="18" charset="0"/>
                        <a:ea typeface="宋体" charset="-122"/>
                        <a:cs typeface="Times New Roman" pitchFamily="18" charset="0"/>
                      </a:endParaRPr>
                    </a:p>
                  </a:txBody>
                  <a:tcPr marL="68580" marR="68580" marT="0" marB="0" anchor="ctr" horzOverflow="overflow">
                    <a:lnL w="12700" cap="flat" cmpd="sng" algn="ctr">
                      <a:solidFill>
                        <a:srgbClr val="080000"/>
                      </a:solidFill>
                      <a:prstDash val="solid"/>
                      <a:round/>
                      <a:headEnd type="none" w="med" len="med"/>
                      <a:tailEnd type="none" w="med" len="med"/>
                    </a:lnL>
                    <a:lnR w="12700" cap="flat" cmpd="sng" algn="ctr">
                      <a:solidFill>
                        <a:srgbClr val="08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bl>
          </a:graphicData>
        </a:graphic>
      </p:graphicFrame>
      <p:sp>
        <p:nvSpPr>
          <p:cNvPr id="100" name="文本框 99"/>
          <p:cNvSpPr txBox="1">
            <a:spLocks noChangeArrowheads="1"/>
          </p:cNvSpPr>
          <p:nvPr/>
        </p:nvSpPr>
        <p:spPr bwMode="auto">
          <a:xfrm>
            <a:off x="1624013" y="3246438"/>
            <a:ext cx="1416050" cy="460375"/>
          </a:xfrm>
          <a:prstGeom prst="rect">
            <a:avLst/>
          </a:prstGeom>
          <a:noFill/>
          <a:ln w="9525">
            <a:noFill/>
            <a:miter lim="800000"/>
            <a:headEnd/>
            <a:tailEnd/>
          </a:ln>
        </p:spPr>
        <p:txBody>
          <a:bodyPr>
            <a:spAutoFit/>
          </a:bodyPr>
          <a:lstStyle/>
          <a:p>
            <a:r>
              <a:rPr lang="zh-CN" altLang="en-US" sz="2400">
                <a:solidFill>
                  <a:srgbClr val="FF0000"/>
                </a:solidFill>
                <a:latin typeface="Times New Roman" pitchFamily="18" charset="0"/>
              </a:rPr>
              <a:t>容易导电</a:t>
            </a:r>
          </a:p>
        </p:txBody>
      </p:sp>
      <p:sp>
        <p:nvSpPr>
          <p:cNvPr id="3" name="文本框 2"/>
          <p:cNvSpPr txBox="1">
            <a:spLocks noChangeArrowheads="1"/>
          </p:cNvSpPr>
          <p:nvPr/>
        </p:nvSpPr>
        <p:spPr bwMode="auto">
          <a:xfrm>
            <a:off x="4384675" y="2987675"/>
            <a:ext cx="1812925" cy="460375"/>
          </a:xfrm>
          <a:prstGeom prst="rect">
            <a:avLst/>
          </a:prstGeom>
          <a:noFill/>
          <a:ln w="9525">
            <a:noFill/>
            <a:miter lim="800000"/>
            <a:headEnd/>
            <a:tailEnd/>
          </a:ln>
        </p:spPr>
        <p:txBody>
          <a:bodyPr>
            <a:spAutoFit/>
          </a:bodyPr>
          <a:lstStyle/>
          <a:p>
            <a:r>
              <a:rPr lang="zh-CN" altLang="en-US" sz="2400">
                <a:solidFill>
                  <a:srgbClr val="FF0000"/>
                </a:solidFill>
                <a:latin typeface="Times New Roman" pitchFamily="18" charset="0"/>
              </a:rPr>
              <a:t>不容易导电</a:t>
            </a:r>
          </a:p>
        </p:txBody>
      </p:sp>
      <p:sp>
        <p:nvSpPr>
          <p:cNvPr id="4" name="文本框 3"/>
          <p:cNvSpPr txBox="1">
            <a:spLocks noChangeArrowheads="1"/>
          </p:cNvSpPr>
          <p:nvPr/>
        </p:nvSpPr>
        <p:spPr bwMode="auto">
          <a:xfrm>
            <a:off x="3644900" y="5784850"/>
            <a:ext cx="874713" cy="460375"/>
          </a:xfrm>
          <a:prstGeom prst="rect">
            <a:avLst/>
          </a:prstGeom>
          <a:noFill/>
          <a:ln w="9525">
            <a:noFill/>
            <a:miter lim="800000"/>
            <a:headEnd/>
            <a:tailEnd/>
          </a:ln>
        </p:spPr>
        <p:txBody>
          <a:bodyPr>
            <a:spAutoFit/>
          </a:bodyPr>
          <a:lstStyle/>
          <a:p>
            <a:r>
              <a:rPr lang="zh-CN" altLang="en-US" sz="2400">
                <a:solidFill>
                  <a:srgbClr val="FF0000"/>
                </a:solidFill>
                <a:latin typeface="Times New Roman" pitchFamily="18" charset="0"/>
              </a:rPr>
              <a:t>导体</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3" grpId="0"/>
      <p:bldP spid="4"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3553" name="组合 4"/>
          <p:cNvGrpSpPr>
            <a:grpSpLocks/>
          </p:cNvGrpSpPr>
          <p:nvPr/>
        </p:nvGrpSpPr>
        <p:grpSpPr bwMode="auto">
          <a:xfrm>
            <a:off x="625475" y="1162050"/>
            <a:ext cx="10871200" cy="644525"/>
            <a:chOff x="1101" y="1190"/>
            <a:chExt cx="17205" cy="1018"/>
          </a:xfrm>
        </p:grpSpPr>
        <p:pic>
          <p:nvPicPr>
            <p:cNvPr id="23563" name="图片 1" descr="一级标"/>
            <p:cNvPicPr>
              <a:picLocks noChangeAspect="1"/>
            </p:cNvPicPr>
            <p:nvPr/>
          </p:nvPicPr>
          <p:blipFill>
            <a:blip r:embed="rId4"/>
            <a:srcRect l="20856" t="-2711" r="19153" b="-4362"/>
            <a:stretch>
              <a:fillRect/>
            </a:stretch>
          </p:blipFill>
          <p:spPr bwMode="auto">
            <a:xfrm>
              <a:off x="1101" y="1242"/>
              <a:ext cx="17205" cy="910"/>
            </a:xfrm>
            <a:prstGeom prst="rect">
              <a:avLst/>
            </a:prstGeom>
            <a:noFill/>
            <a:ln w="9525">
              <a:noFill/>
              <a:miter lim="800000"/>
              <a:headEnd/>
              <a:tailEnd/>
            </a:ln>
          </p:spPr>
        </p:pic>
        <p:sp>
          <p:nvSpPr>
            <p:cNvPr id="23564" name="文本框 10"/>
            <p:cNvSpPr txBox="1">
              <a:spLocks noChangeArrowheads="1"/>
            </p:cNvSpPr>
            <p:nvPr/>
          </p:nvSpPr>
          <p:spPr bwMode="auto">
            <a:xfrm>
              <a:off x="5102" y="1190"/>
              <a:ext cx="8798" cy="1018"/>
            </a:xfrm>
            <a:prstGeom prst="rect">
              <a:avLst/>
            </a:prstGeom>
            <a:noFill/>
            <a:ln w="9525">
              <a:noFill/>
              <a:miter lim="800000"/>
              <a:headEnd/>
              <a:tailEnd/>
            </a:ln>
          </p:spPr>
          <p:txBody>
            <a:bodyPr>
              <a:spAutoFit/>
            </a:bodyPr>
            <a:lstStyle/>
            <a:p>
              <a:pPr algn="ctr"/>
              <a:r>
                <a:rPr lang="zh-CN" altLang="en-US" sz="3600" b="1">
                  <a:latin typeface="Times New Roman" pitchFamily="18" charset="0"/>
                  <a:ea typeface="黑体" pitchFamily="49" charset="-122"/>
                  <a:cs typeface="Times New Roman" pitchFamily="18" charset="0"/>
                </a:rPr>
                <a:t>福建近</a:t>
              </a:r>
              <a:r>
                <a:rPr lang="en-US" altLang="zh-CN" sz="3600" b="1">
                  <a:latin typeface="Times New Roman" pitchFamily="18" charset="0"/>
                  <a:ea typeface="黑体" pitchFamily="49" charset="-122"/>
                  <a:cs typeface="Times New Roman" pitchFamily="18" charset="0"/>
                </a:rPr>
                <a:t>3</a:t>
              </a:r>
              <a:r>
                <a:rPr lang="zh-CN" altLang="en-US" sz="3600" b="1">
                  <a:latin typeface="Times New Roman" pitchFamily="18" charset="0"/>
                  <a:ea typeface="黑体" pitchFamily="49" charset="-122"/>
                  <a:cs typeface="Times New Roman" pitchFamily="18" charset="0"/>
                </a:rPr>
                <a:t>年中考真题精讲练</a:t>
              </a:r>
              <a:endParaRPr lang="zh-CN" altLang="en-US" sz="3600" b="1">
                <a:latin typeface="Times New Roman" pitchFamily="18" charset="0"/>
                <a:ea typeface="黑体" pitchFamily="49" charset="-122"/>
                <a:cs typeface="Times New Roman" pitchFamily="18" charset="0"/>
                <a:sym typeface="宋体" charset="-122"/>
              </a:endParaRPr>
            </a:p>
          </p:txBody>
        </p:sp>
      </p:grpSp>
      <p:grpSp>
        <p:nvGrpSpPr>
          <p:cNvPr id="23554" name="组合 2"/>
          <p:cNvGrpSpPr>
            <a:grpSpLocks/>
          </p:cNvGrpSpPr>
          <p:nvPr/>
        </p:nvGrpSpPr>
        <p:grpSpPr bwMode="auto">
          <a:xfrm>
            <a:off x="968375" y="2330450"/>
            <a:ext cx="10210800" cy="520700"/>
            <a:chOff x="894" y="3246"/>
            <a:chExt cx="16080" cy="822"/>
          </a:xfrm>
        </p:grpSpPr>
        <p:sp>
          <p:nvSpPr>
            <p:cNvPr id="23558" name="文本框 4"/>
            <p:cNvSpPr txBox="1">
              <a:spLocks noChangeArrowheads="1"/>
            </p:cNvSpPr>
            <p:nvPr/>
          </p:nvSpPr>
          <p:spPr bwMode="auto">
            <a:xfrm>
              <a:off x="3894" y="3246"/>
              <a:ext cx="13080" cy="822"/>
            </a:xfrm>
            <a:prstGeom prst="rect">
              <a:avLst/>
            </a:prstGeom>
            <a:noFill/>
            <a:ln w="9525">
              <a:noFill/>
              <a:miter lim="800000"/>
              <a:headEnd/>
              <a:tailEnd/>
            </a:ln>
          </p:spPr>
          <p:txBody>
            <a:bodyPr>
              <a:spAutoFit/>
            </a:bodyPr>
            <a:lstStyle/>
            <a:p>
              <a:r>
                <a:rPr lang="zh-CN" altLang="en-US" sz="2800">
                  <a:latin typeface="Times New Roman" pitchFamily="18" charset="0"/>
                  <a:ea typeface="黑体" pitchFamily="49" charset="-122"/>
                  <a:cs typeface="Times New Roman" pitchFamily="18" charset="0"/>
                </a:rPr>
                <a:t>电磁波</a:t>
              </a:r>
              <a:r>
                <a:rPr lang="zh-CN" altLang="en-US" sz="2400">
                  <a:latin typeface="Times New Roman" pitchFamily="18" charset="0"/>
                  <a:ea typeface="黑体" pitchFamily="49" charset="-122"/>
                  <a:cs typeface="Times New Roman" pitchFamily="18" charset="0"/>
                </a:rPr>
                <a:t>(2019.2，2017.2)</a:t>
              </a:r>
            </a:p>
          </p:txBody>
        </p:sp>
        <p:grpSp>
          <p:nvGrpSpPr>
            <p:cNvPr id="23559" name="组合 13"/>
            <p:cNvGrpSpPr>
              <a:grpSpLocks/>
            </p:cNvGrpSpPr>
            <p:nvPr/>
          </p:nvGrpSpPr>
          <p:grpSpPr bwMode="auto">
            <a:xfrm>
              <a:off x="894" y="3246"/>
              <a:ext cx="2665" cy="822"/>
              <a:chOff x="6686" y="8865"/>
              <a:chExt cx="2836" cy="877"/>
            </a:xfrm>
          </p:grpSpPr>
          <p:pic>
            <p:nvPicPr>
              <p:cNvPr id="23560" name="图片 9" descr="考点2字"/>
              <p:cNvPicPr>
                <a:picLocks noChangeAspect="1"/>
              </p:cNvPicPr>
              <p:nvPr/>
            </p:nvPicPr>
            <p:blipFill>
              <a:blip r:embed="rId5"/>
              <a:srcRect/>
              <a:stretch>
                <a:fillRect/>
              </a:stretch>
            </p:blipFill>
            <p:spPr bwMode="auto">
              <a:xfrm>
                <a:off x="6686" y="8865"/>
                <a:ext cx="2836" cy="821"/>
              </a:xfrm>
              <a:prstGeom prst="rect">
                <a:avLst/>
              </a:prstGeom>
              <a:noFill/>
              <a:ln w="9525">
                <a:noFill/>
                <a:miter lim="800000"/>
                <a:headEnd/>
                <a:tailEnd/>
              </a:ln>
            </p:spPr>
          </p:pic>
          <p:sp>
            <p:nvSpPr>
              <p:cNvPr id="23561" name="文本框 10"/>
              <p:cNvSpPr txBox="1">
                <a:spLocks noChangeArrowheads="1"/>
              </p:cNvSpPr>
              <p:nvPr/>
            </p:nvSpPr>
            <p:spPr bwMode="auto">
              <a:xfrm>
                <a:off x="6686" y="8865"/>
                <a:ext cx="1536" cy="877"/>
              </a:xfrm>
              <a:prstGeom prst="rect">
                <a:avLst/>
              </a:prstGeom>
              <a:noFill/>
              <a:ln w="9525">
                <a:noFill/>
                <a:miter lim="800000"/>
                <a:headEnd/>
                <a:tailEnd/>
              </a:ln>
            </p:spPr>
            <p:txBody>
              <a:bodyPr>
                <a:spAutoFit/>
              </a:bodyPr>
              <a:lstStyle/>
              <a:p>
                <a:r>
                  <a:rPr lang="zh-CN" altLang="en-US" sz="2800" b="1">
                    <a:latin typeface="Times New Roman" pitchFamily="18" charset="0"/>
                    <a:ea typeface="黑体" pitchFamily="49" charset="-122"/>
                  </a:rPr>
                  <a:t>类型</a:t>
                </a:r>
              </a:p>
            </p:txBody>
          </p:sp>
          <p:sp>
            <p:nvSpPr>
              <p:cNvPr id="23562" name="文本框 11"/>
              <p:cNvSpPr txBox="1">
                <a:spLocks noChangeArrowheads="1"/>
              </p:cNvSpPr>
              <p:nvPr/>
            </p:nvSpPr>
            <p:spPr bwMode="auto">
              <a:xfrm rot="10800000" flipV="1">
                <a:off x="8667" y="8865"/>
                <a:ext cx="668" cy="877"/>
              </a:xfrm>
              <a:prstGeom prst="rect">
                <a:avLst/>
              </a:prstGeom>
              <a:noFill/>
              <a:ln w="9525">
                <a:noFill/>
                <a:miter lim="800000"/>
                <a:headEnd/>
                <a:tailEnd/>
              </a:ln>
            </p:spPr>
            <p:txBody>
              <a:bodyPr>
                <a:spAutoFit/>
              </a:bodyPr>
              <a:lstStyle/>
              <a:p>
                <a:r>
                  <a:rPr lang="en-US" altLang="zh-CN" sz="2800" b="1">
                    <a:latin typeface="Times New Roman" pitchFamily="18" charset="0"/>
                    <a:ea typeface="黑体" pitchFamily="49" charset="-122"/>
                    <a:cs typeface="Times New Roman" pitchFamily="18" charset="0"/>
                  </a:rPr>
                  <a:t>1</a:t>
                </a:r>
              </a:p>
            </p:txBody>
          </p:sp>
        </p:grpSp>
      </p:grpSp>
      <p:sp>
        <p:nvSpPr>
          <p:cNvPr id="23555" name="文本框 1"/>
          <p:cNvSpPr txBox="1">
            <a:spLocks noChangeArrowheads="1"/>
          </p:cNvSpPr>
          <p:nvPr/>
        </p:nvSpPr>
        <p:spPr bwMode="auto">
          <a:xfrm>
            <a:off x="895350" y="3062288"/>
            <a:ext cx="10799763" cy="2860675"/>
          </a:xfrm>
          <a:prstGeom prst="rect">
            <a:avLst/>
          </a:prstGeom>
          <a:noFill/>
          <a:ln w="9525">
            <a:noFill/>
            <a:miter lim="800000"/>
            <a:headEnd/>
            <a:tailEnd/>
          </a:ln>
        </p:spPr>
        <p:txBody>
          <a:bodyPr>
            <a:spAutoFit/>
          </a:bodyPr>
          <a:lstStyle/>
          <a:p>
            <a:pPr>
              <a:lnSpc>
                <a:spcPct val="150000"/>
              </a:lnSpc>
            </a:pPr>
            <a:r>
              <a:rPr lang="en-US" altLang="zh-CN" sz="2400">
                <a:latin typeface="Times New Roman" pitchFamily="18" charset="0"/>
              </a:rPr>
              <a:t>1. </a:t>
            </a:r>
            <a:r>
              <a:rPr lang="en-US" altLang="zh-CN" sz="2400">
                <a:latin typeface="Times New Roman" pitchFamily="18" charset="0"/>
                <a:ea typeface="楷体_GB2312"/>
                <a:cs typeface="楷体_GB2312"/>
              </a:rPr>
              <a:t>(2019</a:t>
            </a:r>
            <a:r>
              <a:rPr lang="zh-CN" altLang="en-US" sz="2400">
                <a:latin typeface="Calibri" pitchFamily="34" charset="0"/>
                <a:ea typeface="楷体_GB2312"/>
                <a:cs typeface="楷体_GB2312"/>
              </a:rPr>
              <a:t>福建</a:t>
            </a:r>
            <a:r>
              <a:rPr lang="en-US" altLang="zh-CN" sz="2400">
                <a:latin typeface="Times New Roman" pitchFamily="18" charset="0"/>
                <a:ea typeface="楷体_GB2312"/>
                <a:cs typeface="楷体_GB2312"/>
              </a:rPr>
              <a:t>2</a:t>
            </a:r>
            <a:r>
              <a:rPr lang="zh-CN" altLang="en-US" sz="2400">
                <a:latin typeface="Calibri" pitchFamily="34" charset="0"/>
                <a:ea typeface="楷体_GB2312"/>
                <a:cs typeface="楷体_GB2312"/>
              </a:rPr>
              <a:t>题</a:t>
            </a:r>
            <a:r>
              <a:rPr lang="en-US" altLang="zh-CN" sz="2400">
                <a:latin typeface="Times New Roman" pitchFamily="18" charset="0"/>
                <a:ea typeface="楷体_GB2312"/>
                <a:cs typeface="楷体_GB2312"/>
              </a:rPr>
              <a:t>2</a:t>
            </a:r>
            <a:r>
              <a:rPr lang="zh-CN" altLang="en-US" sz="2400">
                <a:latin typeface="Calibri" pitchFamily="34" charset="0"/>
                <a:ea typeface="楷体_GB2312"/>
                <a:cs typeface="楷体_GB2312"/>
              </a:rPr>
              <a:t>分</a:t>
            </a:r>
            <a:r>
              <a:rPr lang="en-US" altLang="zh-CN" sz="2400">
                <a:latin typeface="Times New Roman" pitchFamily="18" charset="0"/>
                <a:ea typeface="楷体_GB2312"/>
                <a:cs typeface="楷体_GB2312"/>
              </a:rPr>
              <a:t>)</a:t>
            </a:r>
            <a:r>
              <a:rPr lang="zh-CN" altLang="en-US" sz="2400">
                <a:latin typeface="Calibri" pitchFamily="34" charset="0"/>
              </a:rPr>
              <a:t>北斗导航卫星与地球之间的通讯是利用</a:t>
            </a:r>
            <a:r>
              <a:rPr lang="en-US" altLang="zh-CN" sz="2400">
                <a:latin typeface="Times New Roman" pitchFamily="18" charset="0"/>
              </a:rPr>
              <a:t>(</a:t>
            </a:r>
            <a:r>
              <a:rPr lang="zh-CN" altLang="en-US" sz="2400">
                <a:latin typeface="Calibri" pitchFamily="34" charset="0"/>
              </a:rPr>
              <a:t>　　</a:t>
            </a:r>
            <a:r>
              <a:rPr lang="en-US" altLang="zh-CN" sz="2400">
                <a:latin typeface="Times New Roman" pitchFamily="18" charset="0"/>
              </a:rPr>
              <a:t>)</a:t>
            </a:r>
          </a:p>
          <a:p>
            <a:r>
              <a:rPr lang="en-US" altLang="zh-CN" sz="2400">
                <a:latin typeface="Times New Roman" pitchFamily="18" charset="0"/>
              </a:rPr>
              <a:t>A. </a:t>
            </a:r>
            <a:r>
              <a:rPr lang="zh-CN" altLang="en-US" sz="2400">
                <a:latin typeface="Calibri" pitchFamily="34" charset="0"/>
              </a:rPr>
              <a:t>电磁波　     </a:t>
            </a:r>
            <a:r>
              <a:rPr lang="en-US" altLang="zh-CN" sz="2400">
                <a:latin typeface="Times New Roman" pitchFamily="18" charset="0"/>
              </a:rPr>
              <a:t>B. </a:t>
            </a:r>
            <a:r>
              <a:rPr lang="zh-CN" altLang="en-US" sz="2400">
                <a:latin typeface="Calibri" pitchFamily="34" charset="0"/>
              </a:rPr>
              <a:t>次声波　     </a:t>
            </a:r>
            <a:r>
              <a:rPr lang="en-US" altLang="zh-CN" sz="2400">
                <a:latin typeface="Times New Roman" pitchFamily="18" charset="0"/>
              </a:rPr>
              <a:t>C. </a:t>
            </a:r>
            <a:r>
              <a:rPr lang="zh-CN" altLang="en-US" sz="2400">
                <a:latin typeface="Calibri" pitchFamily="34" charset="0"/>
              </a:rPr>
              <a:t>超声波　     </a:t>
            </a:r>
            <a:r>
              <a:rPr lang="en-US" altLang="zh-CN" sz="2400">
                <a:latin typeface="Times New Roman" pitchFamily="18" charset="0"/>
              </a:rPr>
              <a:t>D. </a:t>
            </a:r>
            <a:r>
              <a:rPr lang="zh-CN" altLang="en-US" sz="2400">
                <a:latin typeface="Calibri" pitchFamily="34" charset="0"/>
              </a:rPr>
              <a:t>空气</a:t>
            </a:r>
            <a:endParaRPr lang="en-US" sz="2400">
              <a:latin typeface="Times New Roman" pitchFamily="18" charset="0"/>
            </a:endParaRPr>
          </a:p>
          <a:p>
            <a:r>
              <a:rPr lang="en-US" altLang="zh-CN" sz="2400">
                <a:latin typeface="Times New Roman" pitchFamily="18" charset="0"/>
              </a:rPr>
              <a:t>2. </a:t>
            </a:r>
            <a:r>
              <a:rPr lang="en-US" altLang="zh-CN" sz="2400">
                <a:latin typeface="Times New Roman" pitchFamily="18" charset="0"/>
                <a:ea typeface="楷体_GB2312"/>
                <a:cs typeface="楷体_GB2312"/>
              </a:rPr>
              <a:t>(2017</a:t>
            </a:r>
            <a:r>
              <a:rPr lang="zh-CN" altLang="en-US" sz="2400">
                <a:latin typeface="Calibri" pitchFamily="34" charset="0"/>
                <a:ea typeface="楷体_GB2312"/>
                <a:cs typeface="楷体_GB2312"/>
              </a:rPr>
              <a:t>福建</a:t>
            </a:r>
            <a:r>
              <a:rPr lang="en-US" altLang="zh-CN" sz="2400">
                <a:latin typeface="Times New Roman" pitchFamily="18" charset="0"/>
                <a:ea typeface="楷体_GB2312"/>
                <a:cs typeface="楷体_GB2312"/>
              </a:rPr>
              <a:t>2</a:t>
            </a:r>
            <a:r>
              <a:rPr lang="zh-CN" altLang="en-US" sz="2400">
                <a:latin typeface="Calibri" pitchFamily="34" charset="0"/>
                <a:ea typeface="楷体_GB2312"/>
                <a:cs typeface="楷体_GB2312"/>
              </a:rPr>
              <a:t>题</a:t>
            </a:r>
            <a:r>
              <a:rPr lang="en-US" altLang="zh-CN" sz="2400">
                <a:latin typeface="Times New Roman" pitchFamily="18" charset="0"/>
                <a:ea typeface="楷体_GB2312"/>
                <a:cs typeface="楷体_GB2312"/>
              </a:rPr>
              <a:t>2</a:t>
            </a:r>
            <a:r>
              <a:rPr lang="zh-CN" altLang="en-US" sz="2400">
                <a:latin typeface="Calibri" pitchFamily="34" charset="0"/>
                <a:ea typeface="楷体_GB2312"/>
                <a:cs typeface="楷体_GB2312"/>
              </a:rPr>
              <a:t>分</a:t>
            </a:r>
            <a:r>
              <a:rPr lang="en-US" altLang="zh-CN" sz="2400">
                <a:latin typeface="Times New Roman" pitchFamily="18" charset="0"/>
                <a:ea typeface="楷体_GB2312"/>
                <a:cs typeface="楷体_GB2312"/>
              </a:rPr>
              <a:t>)</a:t>
            </a:r>
            <a:r>
              <a:rPr lang="zh-CN" altLang="en-US" sz="2400">
                <a:latin typeface="Calibri" pitchFamily="34" charset="0"/>
              </a:rPr>
              <a:t>今年</a:t>
            </a:r>
            <a:r>
              <a:rPr lang="en-US" altLang="zh-CN" sz="2400">
                <a:latin typeface="Times New Roman" pitchFamily="18" charset="0"/>
              </a:rPr>
              <a:t>1</a:t>
            </a:r>
            <a:r>
              <a:rPr lang="zh-CN" altLang="en-US" sz="2400">
                <a:latin typeface="Calibri" pitchFamily="34" charset="0"/>
              </a:rPr>
              <a:t>月，我国发射的世界首颗量子科学实验卫星，完成了在轨测试任务．实验卫星与地面通信联系是利用</a:t>
            </a:r>
            <a:r>
              <a:rPr lang="en-US" altLang="zh-CN" sz="2400">
                <a:latin typeface="Times New Roman" pitchFamily="18" charset="0"/>
              </a:rPr>
              <a:t>(</a:t>
            </a:r>
            <a:r>
              <a:rPr lang="zh-CN" altLang="en-US" sz="2400">
                <a:latin typeface="Calibri" pitchFamily="34" charset="0"/>
              </a:rPr>
              <a:t>　　</a:t>
            </a:r>
            <a:r>
              <a:rPr lang="en-US" altLang="zh-CN" sz="2400">
                <a:latin typeface="Times New Roman" pitchFamily="18" charset="0"/>
              </a:rPr>
              <a:t>)</a:t>
            </a:r>
          </a:p>
          <a:p>
            <a:r>
              <a:rPr lang="en-US" altLang="zh-CN" sz="2400">
                <a:latin typeface="Times New Roman" pitchFamily="18" charset="0"/>
              </a:rPr>
              <a:t>A.  </a:t>
            </a:r>
            <a:r>
              <a:rPr lang="zh-CN" altLang="en-US" sz="2400">
                <a:latin typeface="Calibri" pitchFamily="34" charset="0"/>
              </a:rPr>
              <a:t>次声波        </a:t>
            </a:r>
            <a:r>
              <a:rPr lang="en-US" altLang="zh-CN" sz="2400">
                <a:latin typeface="Times New Roman" pitchFamily="18" charset="0"/>
              </a:rPr>
              <a:t>B.  </a:t>
            </a:r>
            <a:r>
              <a:rPr lang="zh-CN" altLang="en-US" sz="2400">
                <a:latin typeface="Calibri" pitchFamily="34" charset="0"/>
              </a:rPr>
              <a:t>无线电波          </a:t>
            </a:r>
            <a:r>
              <a:rPr lang="en-US" altLang="zh-CN" sz="2400">
                <a:latin typeface="Times New Roman" pitchFamily="18" charset="0"/>
              </a:rPr>
              <a:t>C.  </a:t>
            </a:r>
            <a:r>
              <a:rPr lang="zh-CN" altLang="en-US" sz="2400">
                <a:latin typeface="Calibri" pitchFamily="34" charset="0"/>
              </a:rPr>
              <a:t>红外线            </a:t>
            </a:r>
            <a:r>
              <a:rPr lang="en-US" altLang="zh-CN" sz="2400">
                <a:latin typeface="Times New Roman" pitchFamily="18" charset="0"/>
              </a:rPr>
              <a:t>D.  </a:t>
            </a:r>
            <a:r>
              <a:rPr lang="zh-CN" altLang="en-US" sz="2400">
                <a:latin typeface="Calibri" pitchFamily="34" charset="0"/>
              </a:rPr>
              <a:t>超声波</a:t>
            </a:r>
            <a:endParaRPr lang="zh-CN" altLang="en-US" sz="2400">
              <a:latin typeface="Calibri" pitchFamily="34" charset="0"/>
              <a:ea typeface="微软雅黑" pitchFamily="34" charset="-122"/>
            </a:endParaRPr>
          </a:p>
        </p:txBody>
      </p:sp>
      <p:sp>
        <p:nvSpPr>
          <p:cNvPr id="10" name="文本框 9"/>
          <p:cNvSpPr txBox="1">
            <a:spLocks noChangeArrowheads="1"/>
          </p:cNvSpPr>
          <p:nvPr/>
        </p:nvSpPr>
        <p:spPr bwMode="auto">
          <a:xfrm>
            <a:off x="9018588" y="3263900"/>
            <a:ext cx="503237" cy="460375"/>
          </a:xfrm>
          <a:prstGeom prst="rect">
            <a:avLst/>
          </a:prstGeom>
          <a:noFill/>
          <a:ln w="9525">
            <a:noFill/>
            <a:miter lim="800000"/>
            <a:headEnd/>
            <a:tailEnd/>
          </a:ln>
        </p:spPr>
        <p:txBody>
          <a:bodyPr>
            <a:spAutoFit/>
          </a:bodyPr>
          <a:lstStyle/>
          <a:p>
            <a:r>
              <a:rPr lang="en-US" altLang="zh-CN" sz="2400">
                <a:solidFill>
                  <a:srgbClr val="FF0000"/>
                </a:solidFill>
                <a:latin typeface="Times New Roman" pitchFamily="18" charset="0"/>
                <a:ea typeface="微软雅黑" pitchFamily="34" charset="-122"/>
                <a:sym typeface="+mn-ea"/>
              </a:rPr>
              <a:t>A</a:t>
            </a:r>
            <a:r>
              <a:rPr lang="zh-CN" altLang="en-US" sz="2400">
                <a:solidFill>
                  <a:srgbClr val="FF0000"/>
                </a:solidFill>
                <a:latin typeface="Calibri" pitchFamily="34" charset="0"/>
                <a:ea typeface="微软雅黑" pitchFamily="34" charset="-122"/>
                <a:sym typeface="+mn-ea"/>
              </a:rPr>
              <a:t>　</a:t>
            </a:r>
            <a:endParaRPr lang="zh-CN" altLang="en-US" sz="2400">
              <a:latin typeface="Calibri" pitchFamily="34" charset="0"/>
              <a:ea typeface="微软雅黑" pitchFamily="34" charset="-122"/>
            </a:endParaRPr>
          </a:p>
        </p:txBody>
      </p:sp>
      <p:sp>
        <p:nvSpPr>
          <p:cNvPr id="11" name="文本框 10"/>
          <p:cNvSpPr txBox="1">
            <a:spLocks noChangeArrowheads="1"/>
          </p:cNvSpPr>
          <p:nvPr/>
        </p:nvSpPr>
        <p:spPr bwMode="auto">
          <a:xfrm>
            <a:off x="7646988" y="4886325"/>
            <a:ext cx="690562" cy="460375"/>
          </a:xfrm>
          <a:prstGeom prst="rect">
            <a:avLst/>
          </a:prstGeom>
          <a:noFill/>
          <a:ln w="9525">
            <a:noFill/>
            <a:miter lim="800000"/>
            <a:headEnd/>
            <a:tailEnd/>
          </a:ln>
        </p:spPr>
        <p:txBody>
          <a:bodyPr wrap="none">
            <a:spAutoFit/>
          </a:bodyPr>
          <a:lstStyle/>
          <a:p>
            <a:r>
              <a:rPr lang="en-US" altLang="zh-CN" sz="2400">
                <a:solidFill>
                  <a:srgbClr val="FF0000"/>
                </a:solidFill>
                <a:latin typeface="Times New Roman" pitchFamily="18" charset="0"/>
                <a:ea typeface="微软雅黑" pitchFamily="34" charset="-122"/>
                <a:sym typeface="+mn-ea"/>
              </a:rPr>
              <a:t>B</a:t>
            </a:r>
            <a:r>
              <a:rPr lang="zh-CN" altLang="en-US" sz="2400">
                <a:solidFill>
                  <a:srgbClr val="FF0000"/>
                </a:solidFill>
                <a:latin typeface="Calibri" pitchFamily="34" charset="0"/>
                <a:ea typeface="微软雅黑" pitchFamily="34" charset="-122"/>
                <a:sym typeface="+mn-ea"/>
              </a:rPr>
              <a:t>　</a:t>
            </a:r>
            <a:endParaRPr lang="zh-CN" altLang="en-US" sz="2400">
              <a:latin typeface="Calibri" pitchFamily="34" charset="0"/>
              <a:ea typeface="微软雅黑" pitchFamily="34" charset="-122"/>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 calcmode="lin" valueType="num">
                                      <p:cBhvr additive="base">
                                        <p:cTn id="7" dur="500" fill="hold"/>
                                        <p:tgtEl>
                                          <p:spTgt spid="10">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tags/tag1.xml><?xml version="1.0" encoding="utf-8"?>
<p:tagLst xmlns:a="http://schemas.openxmlformats.org/drawingml/2006/main" xmlns:r="http://schemas.openxmlformats.org/officeDocument/2006/relationships" xmlns:p="http://schemas.openxmlformats.org/presentationml/2006/main">
  <p:tag name="KSO_WM_SLIDE_ITEM_CNT" val="4"/>
</p:tagLst>
</file>

<file path=ppt/tags/tag2.xml><?xml version="1.0" encoding="utf-8"?>
<p:tagLst xmlns:a="http://schemas.openxmlformats.org/drawingml/2006/main" xmlns:r="http://schemas.openxmlformats.org/officeDocument/2006/relationships" xmlns:p="http://schemas.openxmlformats.org/presentationml/2006/main">
  <p:tag name="KSO_WM_SLIDE_ITEM_CNT" val="4"/>
</p:tagLst>
</file>

<file path=ppt/tags/tag3.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diagram"/>
  <p:tag name="KSO_WM_TEMPLATE_INDEX" val="782"/>
  <p:tag name="KSO_WM_UNIT_TYPE" val="l_h_f"/>
  <p:tag name="KSO_WM_UNIT_INDEX" val="1_3_1"/>
  <p:tag name="KSO_WM_UNIT_ID" val="258*l_h_f*1_3_1"/>
  <p:tag name="KSO_WM_UNIT_CLEAR" val="1"/>
  <p:tag name="KSO_WM_UNIT_LAYERLEVEL" val="1_1_1"/>
  <p:tag name="KSO_WM_UNIT_VALUE" val="14"/>
  <p:tag name="KSO_WM_UNIT_HIGHLIGHT" val="0"/>
  <p:tag name="KSO_WM_UNIT_COMPATIBLE" val="0"/>
  <p:tag name="KSO_WM_BEAUTIFY_FLAG" val="#wm#"/>
  <p:tag name="KSO_WM_UNIT_PRESET_TEXT_INDEX" val="4"/>
  <p:tag name="KSO_WM_UNIT_PRESET_TEXT_LEN" val="26"/>
  <p:tag name="KSO_WM_DIAGRAM_GROUP_CODE" val="l1-1"/>
  <p:tag name="KSO_WM_UNIT_TEXT_FILL_FORE_SCHEMECOLOR_INDEX" val="13"/>
  <p:tag name="KSO_WM_UNIT_TEXT_FILL_TYPE" val="1"/>
  <p:tag name="KSO_WM_UNIT_USESOURCEFORMAT_APPLY" val="0"/>
  <p:tag name="KSO_WM_UNIT_DIAGRAM_SCHEMECOLOR_ID" val="0"/>
</p:tagLst>
</file>

<file path=ppt/tags/tag4.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diagram"/>
  <p:tag name="KSO_WM_TEMPLATE_INDEX" val="782"/>
  <p:tag name="KSO_WM_UNIT_TYPE" val="l_h_f"/>
  <p:tag name="KSO_WM_UNIT_INDEX" val="1_1_1"/>
  <p:tag name="KSO_WM_UNIT_ID" val="258*l_h_f*1_1_1"/>
  <p:tag name="KSO_WM_UNIT_CLEAR" val="1"/>
  <p:tag name="KSO_WM_UNIT_LAYERLEVEL" val="1_1_1"/>
  <p:tag name="KSO_WM_UNIT_VALUE" val="14"/>
  <p:tag name="KSO_WM_UNIT_HIGHLIGHT" val="0"/>
  <p:tag name="KSO_WM_UNIT_COMPATIBLE" val="0"/>
  <p:tag name="KSO_WM_BEAUTIFY_FLAG" val="#wm#"/>
  <p:tag name="KSO_WM_UNIT_PRESET_TEXT_INDEX" val="4"/>
  <p:tag name="KSO_WM_UNIT_PRESET_TEXT_LEN" val="26"/>
  <p:tag name="KSO_WM_DIAGRAM_GROUP_CODE" val="l1-1"/>
  <p:tag name="KSO_WM_UNIT_TEXT_FILL_FORE_SCHEMECOLOR_INDEX" val="13"/>
  <p:tag name="KSO_WM_UNIT_TEXT_FILL_TYPE" val="1"/>
  <p:tag name="KSO_WM_UNIT_USESOURCEFORMAT_APPLY" val="0"/>
  <p:tag name="KSO_WM_UNIT_DIAGRAM_SCHEMECOLOR_ID" val="0"/>
</p:tagLst>
</file>

<file path=ppt/tags/tag5.xml><?xml version="1.0" encoding="utf-8"?>
<p:tagLst xmlns:a="http://schemas.openxmlformats.org/drawingml/2006/main" xmlns:r="http://schemas.openxmlformats.org/officeDocument/2006/relationships" xmlns:p="http://schemas.openxmlformats.org/presentationml/2006/main">
  <p:tag name="KSO_WM_SLIDE_ITEM_CNT" val="1"/>
  <p:tag name="KSO_WM_SLIDE_MODEL_TYPE" val="timeline"/>
</p:tagLst>
</file>

<file path=ppt/tags/tag6.xml><?xml version="1.0" encoding="utf-8"?>
<p:tagLst xmlns:a="http://schemas.openxmlformats.org/drawingml/2006/main" xmlns:r="http://schemas.openxmlformats.org/officeDocument/2006/relationships" xmlns:p="http://schemas.openxmlformats.org/presentationml/2006/main">
  <p:tag name="KSO_WM_UNIT_TABLE_BEAUTIFY" val="smartTable{87b6bf54-7197-45e1-a87f-eea25a49c077}"/>
</p:tagLst>
</file>

<file path=ppt/tags/tag7.xml><?xml version="1.0" encoding="utf-8"?>
<p:tagLst xmlns:a="http://schemas.openxmlformats.org/drawingml/2006/main" xmlns:r="http://schemas.openxmlformats.org/officeDocument/2006/relationships" xmlns:p="http://schemas.openxmlformats.org/presentationml/2006/main">
  <p:tag name="KSO_WM_UNIT_TABLE_BEAUTIFY" val="smartTable{6ee89b91-7bf5-46e9-bb78-f09991876410}"/>
</p:tagLst>
</file>

<file path=ppt/tags/tag8.xml><?xml version="1.0" encoding="utf-8"?>
<p:tagLst xmlns:a="http://schemas.openxmlformats.org/drawingml/2006/main" xmlns:r="http://schemas.openxmlformats.org/officeDocument/2006/relationships" xmlns:p="http://schemas.openxmlformats.org/presentationml/2006/main">
  <p:tag name="KSO_WM_SLIDE_ITEM_CNT" val="1"/>
  <p:tag name="KSO_WM_SLIDE_MODEL_TYPE" val="timeline"/>
</p:tagLst>
</file>

<file path=ppt/theme/theme1.xml><?xml version="1.0" encoding="utf-8"?>
<a:theme xmlns:a="http://schemas.openxmlformats.org/drawingml/2006/main" name="母版">
  <a:themeElements>
    <a:clrScheme name="母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母版">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母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母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母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母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母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母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母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母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母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母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母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母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Office">
      <a:dk1>
        <a:sysClr val="windowText" lastClr="000000"/>
      </a:dk1>
      <a:lt1>
        <a:sysClr val="window" lastClr="C6EED8"/>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母版</Template>
  <TotalTime>0</TotalTime>
  <Words>1784</Words>
  <Application>WPS 演示</Application>
  <PresentationFormat>自定义</PresentationFormat>
  <Paragraphs>163</Paragraphs>
  <Slides>18</Slides>
  <Notes>2</Notes>
  <HiddenSlides>0</HiddenSlides>
  <MMClips>0</MMClips>
  <ScaleCrop>false</ScaleCrop>
  <HeadingPairs>
    <vt:vector size="6" baseType="variant">
      <vt:variant>
        <vt:lpstr>已用的字体</vt:lpstr>
      </vt:variant>
      <vt:variant>
        <vt:i4>11</vt:i4>
      </vt:variant>
      <vt:variant>
        <vt:lpstr>演示文稿设计模板</vt:lpstr>
      </vt:variant>
      <vt:variant>
        <vt:i4>1</vt:i4>
      </vt:variant>
      <vt:variant>
        <vt:lpstr>幻灯片标题</vt:lpstr>
      </vt:variant>
      <vt:variant>
        <vt:i4>18</vt:i4>
      </vt:variant>
    </vt:vector>
  </HeadingPairs>
  <TitlesOfParts>
    <vt:vector size="30" baseType="lpstr">
      <vt:lpstr>Calibri</vt:lpstr>
      <vt:lpstr>微软雅黑</vt:lpstr>
      <vt:lpstr>宋体</vt:lpstr>
      <vt:lpstr>Arial</vt:lpstr>
      <vt:lpstr>Times New Roman</vt:lpstr>
      <vt:lpstr>黑体</vt:lpstr>
      <vt:lpstr>楷体</vt:lpstr>
      <vt:lpstr>+mn-ea</vt:lpstr>
      <vt:lpstr>仿宋_GB2312</vt:lpstr>
      <vt:lpstr>MS Mincho</vt:lpstr>
      <vt:lpstr>楷体_GB2312</vt:lpstr>
      <vt:lpstr>母版</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Administrator</dc:creator>
  <cp:lastModifiedBy>微软用户</cp:lastModifiedBy>
  <cp:revision>3</cp:revision>
  <dcterms:created xsi:type="dcterms:W3CDTF">2019-11-26T04:16:00Z</dcterms:created>
  <dcterms:modified xsi:type="dcterms:W3CDTF">2020-02-15T06:03:16Z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2052-11.3.0.8775</vt:lpwstr>
  </property>
</Properties>
</file>